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07" r:id="rId3"/>
    <p:sldId id="297" r:id="rId4"/>
    <p:sldId id="304" r:id="rId5"/>
    <p:sldId id="300" r:id="rId6"/>
    <p:sldId id="303" r:id="rId7"/>
    <p:sldId id="309" r:id="rId8"/>
    <p:sldId id="308" r:id="rId9"/>
    <p:sldId id="331" r:id="rId10"/>
    <p:sldId id="326" r:id="rId11"/>
    <p:sldId id="328" r:id="rId12"/>
    <p:sldId id="329" r:id="rId13"/>
    <p:sldId id="327" r:id="rId14"/>
    <p:sldId id="330" r:id="rId15"/>
    <p:sldId id="339" r:id="rId16"/>
    <p:sldId id="338" r:id="rId17"/>
    <p:sldId id="340" r:id="rId18"/>
    <p:sldId id="341" r:id="rId19"/>
    <p:sldId id="321" r:id="rId20"/>
    <p:sldId id="324" r:id="rId21"/>
    <p:sldId id="342" r:id="rId22"/>
    <p:sldId id="333" r:id="rId23"/>
    <p:sldId id="332" r:id="rId24"/>
    <p:sldId id="334" r:id="rId25"/>
    <p:sldId id="343" r:id="rId26"/>
    <p:sldId id="344" r:id="rId27"/>
    <p:sldId id="345" r:id="rId28"/>
    <p:sldId id="346" r:id="rId29"/>
    <p:sldId id="347" r:id="rId30"/>
    <p:sldId id="25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C53D"/>
    <a:srgbClr val="00642D"/>
    <a:srgbClr val="007434"/>
    <a:srgbClr val="000000"/>
    <a:srgbClr val="EEEEEE"/>
    <a:srgbClr val="FFFFFF"/>
    <a:srgbClr val="41C3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57" autoAdjust="0"/>
    <p:restoredTop sz="74818" autoAdjust="0"/>
  </p:normalViewPr>
  <p:slideViewPr>
    <p:cSldViewPr snapToGrid="0">
      <p:cViewPr varScale="1">
        <p:scale>
          <a:sx n="55" d="100"/>
          <a:sy n="55" d="100"/>
        </p:scale>
        <p:origin x="8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8AA958-F8AC-410D-B0AC-4FF89F63F86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40B1866-1A99-4BA4-8191-7F35DDFB5BD9}">
      <dgm:prSet phldrT="[Text]">
        <dgm:style>
          <a:lnRef idx="2">
            <a:schemeClr val="dk1"/>
          </a:lnRef>
          <a:fillRef idx="1">
            <a:schemeClr val="lt1"/>
          </a:fillRef>
          <a:effectRef idx="0">
            <a:schemeClr val="dk1"/>
          </a:effectRef>
          <a:fontRef idx="minor">
            <a:schemeClr val="dk1"/>
          </a:fontRef>
        </dgm:style>
      </dgm:prSet>
      <dgm:spPr/>
      <dgm:t>
        <a:bodyPr/>
        <a:lstStyle/>
        <a:p>
          <a:pPr>
            <a:buNone/>
          </a:pPr>
          <a:r>
            <a:rPr lang="en-US" b="1" dirty="0"/>
            <a:t>Long-Term Influence Possibility</a:t>
          </a:r>
          <a:endParaRPr lang="en-US" dirty="0"/>
        </a:p>
      </dgm:t>
    </dgm:pt>
    <dgm:pt modelId="{3B730882-87E2-4C42-9487-DC808ACED9A5}" type="parTrans" cxnId="{3DFB19F4-FFA5-4A4E-96EA-4E16B2495ECE}">
      <dgm:prSet/>
      <dgm:spPr/>
      <dgm:t>
        <a:bodyPr/>
        <a:lstStyle/>
        <a:p>
          <a:endParaRPr lang="en-US"/>
        </a:p>
      </dgm:t>
    </dgm:pt>
    <dgm:pt modelId="{7772A517-F3E8-4AEB-B109-80461C3E3ED6}" type="sibTrans" cxnId="{3DFB19F4-FFA5-4A4E-96EA-4E16B2495ECE}">
      <dgm:prSet/>
      <dgm:spPr/>
      <dgm:t>
        <a:bodyPr/>
        <a:lstStyle/>
        <a:p>
          <a:endParaRPr lang="en-US"/>
        </a:p>
      </dgm:t>
    </dgm:pt>
    <dgm:pt modelId="{BDDCA6B0-73C6-461D-8A64-4B2D6F02BAD4}">
      <dgm:prSet phldrT="[Text]">
        <dgm:style>
          <a:lnRef idx="2">
            <a:schemeClr val="dk1"/>
          </a:lnRef>
          <a:fillRef idx="1">
            <a:schemeClr val="lt1"/>
          </a:fillRef>
          <a:effectRef idx="0">
            <a:schemeClr val="dk1"/>
          </a:effectRef>
          <a:fontRef idx="minor">
            <a:schemeClr val="dk1"/>
          </a:fontRef>
        </dgm:style>
      </dgm:prSet>
      <dgm:spPr/>
      <dgm:t>
        <a:bodyPr/>
        <a:lstStyle/>
        <a:p>
          <a:pPr>
            <a:buNone/>
          </a:pPr>
          <a:r>
            <a:rPr lang="en-US" b="1" dirty="0"/>
            <a:t>Early Signal Monitoring</a:t>
          </a:r>
          <a:endParaRPr lang="en-US" dirty="0"/>
        </a:p>
      </dgm:t>
    </dgm:pt>
    <dgm:pt modelId="{3CDAC69D-3F79-4B7D-AE70-6B2F452A581A}" type="parTrans" cxnId="{85B3E6C3-8A2C-4EE5-89B3-16CDF9B60DEC}">
      <dgm:prSet/>
      <dgm:spPr/>
      <dgm:t>
        <a:bodyPr/>
        <a:lstStyle/>
        <a:p>
          <a:endParaRPr lang="en-US"/>
        </a:p>
      </dgm:t>
    </dgm:pt>
    <dgm:pt modelId="{6B8D066B-E4C4-40EF-B982-8742C1547600}" type="sibTrans" cxnId="{85B3E6C3-8A2C-4EE5-89B3-16CDF9B60DEC}">
      <dgm:prSet/>
      <dgm:spPr/>
      <dgm:t>
        <a:bodyPr/>
        <a:lstStyle/>
        <a:p>
          <a:endParaRPr lang="en-US"/>
        </a:p>
      </dgm:t>
    </dgm:pt>
    <dgm:pt modelId="{48C49662-0984-4B5B-80D0-44994DCF820A}">
      <dgm:prSet phldrT="[Text]">
        <dgm:style>
          <a:lnRef idx="2">
            <a:schemeClr val="dk1"/>
          </a:lnRef>
          <a:fillRef idx="1">
            <a:schemeClr val="lt1"/>
          </a:fillRef>
          <a:effectRef idx="0">
            <a:schemeClr val="dk1"/>
          </a:effectRef>
          <a:fontRef idx="minor">
            <a:schemeClr val="dk1"/>
          </a:fontRef>
        </dgm:style>
      </dgm:prSet>
      <dgm:spPr/>
      <dgm:t>
        <a:bodyPr/>
        <a:lstStyle/>
        <a:p>
          <a:r>
            <a:rPr lang="en-US" b="1" dirty="0"/>
            <a:t>Market-Driven Demand Strategy</a:t>
          </a:r>
        </a:p>
      </dgm:t>
    </dgm:pt>
    <dgm:pt modelId="{3C612B6B-5ABA-4ACA-8FA6-65A2B8631AA0}" type="parTrans" cxnId="{BF391FE9-5B68-48AA-A89D-8241FE63555B}">
      <dgm:prSet/>
      <dgm:spPr/>
      <dgm:t>
        <a:bodyPr/>
        <a:lstStyle/>
        <a:p>
          <a:endParaRPr lang="en-US"/>
        </a:p>
      </dgm:t>
    </dgm:pt>
    <dgm:pt modelId="{AECF801E-E99B-4E40-BBEF-316D21A9D7A1}" type="sibTrans" cxnId="{BF391FE9-5B68-48AA-A89D-8241FE63555B}">
      <dgm:prSet/>
      <dgm:spPr/>
      <dgm:t>
        <a:bodyPr/>
        <a:lstStyle/>
        <a:p>
          <a:endParaRPr lang="en-US"/>
        </a:p>
      </dgm:t>
    </dgm:pt>
    <dgm:pt modelId="{88DDE0B1-52DA-4B54-A289-75F60427F588}" type="pres">
      <dgm:prSet presAssocID="{D98AA958-F8AC-410D-B0AC-4FF89F63F86F}" presName="diagram" presStyleCnt="0">
        <dgm:presLayoutVars>
          <dgm:dir/>
          <dgm:resizeHandles val="exact"/>
        </dgm:presLayoutVars>
      </dgm:prSet>
      <dgm:spPr/>
    </dgm:pt>
    <dgm:pt modelId="{543BFFC7-1B5B-44E8-B0F9-D2ED07E2DA97}" type="pres">
      <dgm:prSet presAssocID="{040B1866-1A99-4BA4-8191-7F35DDFB5BD9}" presName="node" presStyleLbl="node1" presStyleIdx="0" presStyleCnt="3" custScaleX="84081" custScaleY="83084">
        <dgm:presLayoutVars>
          <dgm:bulletEnabled val="1"/>
        </dgm:presLayoutVars>
      </dgm:prSet>
      <dgm:spPr/>
    </dgm:pt>
    <dgm:pt modelId="{458D6433-A72D-404A-969C-E223CCEFAFB1}" type="pres">
      <dgm:prSet presAssocID="{7772A517-F3E8-4AEB-B109-80461C3E3ED6}" presName="sibTrans" presStyleCnt="0"/>
      <dgm:spPr/>
    </dgm:pt>
    <dgm:pt modelId="{15AA94B9-7727-404C-93D4-846922444232}" type="pres">
      <dgm:prSet presAssocID="{BDDCA6B0-73C6-461D-8A64-4B2D6F02BAD4}" presName="node" presStyleLbl="node1" presStyleIdx="1" presStyleCnt="3" custScaleX="83656" custScaleY="82912">
        <dgm:presLayoutVars>
          <dgm:bulletEnabled val="1"/>
        </dgm:presLayoutVars>
      </dgm:prSet>
      <dgm:spPr/>
    </dgm:pt>
    <dgm:pt modelId="{4823C5C3-0C6E-405E-90AF-CE2A6F673CBB}" type="pres">
      <dgm:prSet presAssocID="{6B8D066B-E4C4-40EF-B982-8742C1547600}" presName="sibTrans" presStyleCnt="0"/>
      <dgm:spPr/>
    </dgm:pt>
    <dgm:pt modelId="{8265E8D4-392C-450C-88FA-A47D392917DC}" type="pres">
      <dgm:prSet presAssocID="{48C49662-0984-4B5B-80D0-44994DCF820A}" presName="node" presStyleLbl="node1" presStyleIdx="2" presStyleCnt="3" custScaleX="91622" custScaleY="80914" custLinFactNeighborY="-8511">
        <dgm:presLayoutVars>
          <dgm:bulletEnabled val="1"/>
        </dgm:presLayoutVars>
      </dgm:prSet>
      <dgm:spPr/>
    </dgm:pt>
  </dgm:ptLst>
  <dgm:cxnLst>
    <dgm:cxn modelId="{32E5EA40-337F-48A4-A2DC-283846216D53}" type="presOf" srcId="{040B1866-1A99-4BA4-8191-7F35DDFB5BD9}" destId="{543BFFC7-1B5B-44E8-B0F9-D2ED07E2DA97}" srcOrd="0" destOrd="0" presId="urn:microsoft.com/office/officeart/2005/8/layout/default"/>
    <dgm:cxn modelId="{71226F5C-8857-4CAB-9977-11CD94C6ABA5}" type="presOf" srcId="{48C49662-0984-4B5B-80D0-44994DCF820A}" destId="{8265E8D4-392C-450C-88FA-A47D392917DC}" srcOrd="0" destOrd="0" presId="urn:microsoft.com/office/officeart/2005/8/layout/default"/>
    <dgm:cxn modelId="{5A2A624B-5FD8-42D3-8054-1D98897336FD}" type="presOf" srcId="{BDDCA6B0-73C6-461D-8A64-4B2D6F02BAD4}" destId="{15AA94B9-7727-404C-93D4-846922444232}" srcOrd="0" destOrd="0" presId="urn:microsoft.com/office/officeart/2005/8/layout/default"/>
    <dgm:cxn modelId="{85B3E6C3-8A2C-4EE5-89B3-16CDF9B60DEC}" srcId="{D98AA958-F8AC-410D-B0AC-4FF89F63F86F}" destId="{BDDCA6B0-73C6-461D-8A64-4B2D6F02BAD4}" srcOrd="1" destOrd="0" parTransId="{3CDAC69D-3F79-4B7D-AE70-6B2F452A581A}" sibTransId="{6B8D066B-E4C4-40EF-B982-8742C1547600}"/>
    <dgm:cxn modelId="{B916A2D1-D534-4A14-88BA-0556C0A63A96}" type="presOf" srcId="{D98AA958-F8AC-410D-B0AC-4FF89F63F86F}" destId="{88DDE0B1-52DA-4B54-A289-75F60427F588}" srcOrd="0" destOrd="0" presId="urn:microsoft.com/office/officeart/2005/8/layout/default"/>
    <dgm:cxn modelId="{BF391FE9-5B68-48AA-A89D-8241FE63555B}" srcId="{D98AA958-F8AC-410D-B0AC-4FF89F63F86F}" destId="{48C49662-0984-4B5B-80D0-44994DCF820A}" srcOrd="2" destOrd="0" parTransId="{3C612B6B-5ABA-4ACA-8FA6-65A2B8631AA0}" sibTransId="{AECF801E-E99B-4E40-BBEF-316D21A9D7A1}"/>
    <dgm:cxn modelId="{3DFB19F4-FFA5-4A4E-96EA-4E16B2495ECE}" srcId="{D98AA958-F8AC-410D-B0AC-4FF89F63F86F}" destId="{040B1866-1A99-4BA4-8191-7F35DDFB5BD9}" srcOrd="0" destOrd="0" parTransId="{3B730882-87E2-4C42-9487-DC808ACED9A5}" sibTransId="{7772A517-F3E8-4AEB-B109-80461C3E3ED6}"/>
    <dgm:cxn modelId="{A7AC1ADE-0547-41C3-84C6-36005D6EDAC7}" type="presParOf" srcId="{88DDE0B1-52DA-4B54-A289-75F60427F588}" destId="{543BFFC7-1B5B-44E8-B0F9-D2ED07E2DA97}" srcOrd="0" destOrd="0" presId="urn:microsoft.com/office/officeart/2005/8/layout/default"/>
    <dgm:cxn modelId="{EF4D8CFA-3244-4EE7-A2B7-30B8D091626D}" type="presParOf" srcId="{88DDE0B1-52DA-4B54-A289-75F60427F588}" destId="{458D6433-A72D-404A-969C-E223CCEFAFB1}" srcOrd="1" destOrd="0" presId="urn:microsoft.com/office/officeart/2005/8/layout/default"/>
    <dgm:cxn modelId="{D650B485-7D1E-4DE8-8393-AE242E46A3A1}" type="presParOf" srcId="{88DDE0B1-52DA-4B54-A289-75F60427F588}" destId="{15AA94B9-7727-404C-93D4-846922444232}" srcOrd="2" destOrd="0" presId="urn:microsoft.com/office/officeart/2005/8/layout/default"/>
    <dgm:cxn modelId="{75C62F2C-8F21-495D-A723-D1C4C8E5EABF}" type="presParOf" srcId="{88DDE0B1-52DA-4B54-A289-75F60427F588}" destId="{4823C5C3-0C6E-405E-90AF-CE2A6F673CBB}" srcOrd="3" destOrd="0" presId="urn:microsoft.com/office/officeart/2005/8/layout/default"/>
    <dgm:cxn modelId="{5D36A05C-91A3-4A56-9785-5E67F7D9BA92}" type="presParOf" srcId="{88DDE0B1-52DA-4B54-A289-75F60427F588}" destId="{8265E8D4-392C-450C-88FA-A47D392917DC}"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BFFC7-1B5B-44E8-B0F9-D2ED07E2DA97}">
      <dsp:nvSpPr>
        <dsp:cNvPr id="0" name=""/>
        <dsp:cNvSpPr/>
      </dsp:nvSpPr>
      <dsp:spPr>
        <a:xfrm>
          <a:off x="932" y="172636"/>
          <a:ext cx="3844183" cy="227916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b="1" kern="1200" dirty="0"/>
            <a:t>Long-Term Influence Possibility</a:t>
          </a:r>
          <a:endParaRPr lang="en-US" sz="4400" kern="1200" dirty="0"/>
        </a:p>
      </dsp:txBody>
      <dsp:txXfrm>
        <a:off x="932" y="172636"/>
        <a:ext cx="3844183" cy="2279160"/>
      </dsp:txXfrm>
    </dsp:sp>
    <dsp:sp modelId="{15AA94B9-7727-404C-93D4-846922444232}">
      <dsp:nvSpPr>
        <dsp:cNvPr id="0" name=""/>
        <dsp:cNvSpPr/>
      </dsp:nvSpPr>
      <dsp:spPr>
        <a:xfrm>
          <a:off x="4302315" y="174996"/>
          <a:ext cx="3824752" cy="2274441"/>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b="1" kern="1200" dirty="0"/>
            <a:t>Early Signal Monitoring</a:t>
          </a:r>
          <a:endParaRPr lang="en-US" sz="4400" kern="1200" dirty="0"/>
        </a:p>
      </dsp:txBody>
      <dsp:txXfrm>
        <a:off x="4302315" y="174996"/>
        <a:ext cx="3824752" cy="2274441"/>
      </dsp:txXfrm>
    </dsp:sp>
    <dsp:sp modelId="{8265E8D4-392C-450C-88FA-A47D392917DC}">
      <dsp:nvSpPr>
        <dsp:cNvPr id="0" name=""/>
        <dsp:cNvSpPr/>
      </dsp:nvSpPr>
      <dsp:spPr>
        <a:xfrm>
          <a:off x="1969521" y="2675523"/>
          <a:ext cx="4188957" cy="2219632"/>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b="1" kern="1200" dirty="0"/>
            <a:t>Market-Driven Demand Strategy</a:t>
          </a:r>
        </a:p>
      </dsp:txBody>
      <dsp:txXfrm>
        <a:off x="1969521" y="2675523"/>
        <a:ext cx="4188957" cy="221963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F595B0-376B-44A1-9FBF-146BF72A04C7}" type="datetimeFigureOut">
              <a:rPr lang="en-US" smtClean="0"/>
              <a:t>4/20/2025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34BFCF-2532-4049-A66E-094E1E2D4D80}" type="slidenum">
              <a:rPr lang="en-US" smtClean="0"/>
              <a:t>‹#›</a:t>
            </a:fld>
            <a:endParaRPr lang="en-US"/>
          </a:p>
        </p:txBody>
      </p:sp>
    </p:spTree>
    <p:extLst>
      <p:ext uri="{BB962C8B-B14F-4D97-AF65-F5344CB8AC3E}">
        <p14:creationId xmlns:p14="http://schemas.microsoft.com/office/powerpoint/2010/main" val="231929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34BFCF-2532-4049-A66E-094E1E2D4D80}" type="slidenum">
              <a:rPr lang="en-US" smtClean="0"/>
              <a:t>2</a:t>
            </a:fld>
            <a:endParaRPr lang="en-US"/>
          </a:p>
        </p:txBody>
      </p:sp>
    </p:spTree>
    <p:extLst>
      <p:ext uri="{BB962C8B-B14F-4D97-AF65-F5344CB8AC3E}">
        <p14:creationId xmlns:p14="http://schemas.microsoft.com/office/powerpoint/2010/main" val="4137945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04B77-ECC4-31FD-7A3D-35AD030190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33865-3405-986F-348C-E8A6037876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3A4A7D-6219-C89F-A67E-49577F0E07F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1F1F"/>
                </a:solidFill>
                <a:effectLst/>
                <a:latin typeface="Courier New" panose="02070309020205020404" pitchFamily="49" charset="0"/>
              </a:rPr>
              <a:t>Best Minimal SARIMAX </a:t>
            </a:r>
            <a:r>
              <a:rPr lang="en-US" b="0" i="0" dirty="0" err="1">
                <a:solidFill>
                  <a:srgbClr val="1F1F1F"/>
                </a:solidFill>
                <a:effectLst/>
                <a:latin typeface="Courier New" panose="02070309020205020404" pitchFamily="49" charset="0"/>
              </a:rPr>
              <a:t>ModelMAPE</a:t>
            </a:r>
            <a:r>
              <a:rPr lang="en-US" b="0" i="0" dirty="0">
                <a:solidFill>
                  <a:srgbClr val="1F1F1F"/>
                </a:solidFill>
                <a:effectLst/>
                <a:latin typeface="Courier New" panose="02070309020205020404" pitchFamily="49" charset="0"/>
              </a:rPr>
              <a:t>: 0.5786</a:t>
            </a:r>
            <a:endParaRPr lang="en-US" dirty="0"/>
          </a:p>
          <a:p>
            <a:endParaRPr lang="en-US" dirty="0"/>
          </a:p>
          <a:p>
            <a:r>
              <a:rPr lang="en-US" dirty="0"/>
              <a:t>We also included SARIMA simply because it’s a well-known time series model, and we wanted to try it out as a baseline.</a:t>
            </a:r>
            <a:br>
              <a:rPr lang="en-US" dirty="0"/>
            </a:br>
            <a:r>
              <a:rPr lang="en-US" dirty="0"/>
              <a:t>Although we expected non-linear behavior in the data, we believed it was worth exploring how a traditional linear model would perform in comparison</a:t>
            </a:r>
          </a:p>
          <a:p>
            <a:endParaRPr lang="en-US" dirty="0"/>
          </a:p>
          <a:p>
            <a:r>
              <a:rPr lang="en-US" b="1" dirty="0"/>
              <a:t>Prophet</a:t>
            </a:r>
            <a:r>
              <a:rPr lang="zh-TW" altLang="en-US" b="1" dirty="0"/>
              <a:t>可以說數字不好看，但也要知道為何會數字不好看，可能原因訓練不好的原因</a:t>
            </a:r>
            <a:endParaRPr lang="en-US" altLang="zh-TW" b="1" dirty="0"/>
          </a:p>
          <a:p>
            <a:r>
              <a:rPr lang="en-US" altLang="zh-TW" dirty="0"/>
              <a:t>Prophet </a:t>
            </a:r>
            <a:r>
              <a:rPr lang="zh-TW" altLang="en-US" dirty="0"/>
              <a:t>因缺乏多年資料參考、也未加入外部事件變數，導致它無法預期 </a:t>
            </a:r>
            <a:r>
              <a:rPr lang="en-US" altLang="zh-TW" dirty="0"/>
              <a:t>2025 </a:t>
            </a:r>
            <a:r>
              <a:rPr lang="zh-TW" altLang="en-US" dirty="0"/>
              <a:t>年初需求會下滑，而是持續延伸 </a:t>
            </a:r>
            <a:r>
              <a:rPr lang="en-US" altLang="zh-TW" dirty="0"/>
              <a:t>2024 </a:t>
            </a:r>
            <a:r>
              <a:rPr lang="zh-TW" altLang="en-US" dirty="0"/>
              <a:t>年的趨勢，造成預測結果與實際嚴重偏離。</a:t>
            </a:r>
            <a:endParaRPr lang="en-US" altLang="zh-TW" b="1" dirty="0"/>
          </a:p>
          <a:p>
            <a:r>
              <a:rPr lang="en-US" dirty="0"/>
              <a:t>SARIMA is likewise limited by the short training period, making it difficult to learn stable seasonality and trend patterns, which leads to delayed response to future fluctuations and decreased forecast accuracy.</a:t>
            </a:r>
            <a:endParaRPr lang="en-US" b="1" dirty="0"/>
          </a:p>
          <a:p>
            <a:endParaRPr lang="en-US" dirty="0"/>
          </a:p>
        </p:txBody>
      </p:sp>
      <p:sp>
        <p:nvSpPr>
          <p:cNvPr id="4" name="Slide Number Placeholder 3">
            <a:extLst>
              <a:ext uri="{FF2B5EF4-FFF2-40B4-BE49-F238E27FC236}">
                <a16:creationId xmlns:a16="http://schemas.microsoft.com/office/drawing/2014/main" id="{D89C587B-2D45-175A-20EB-8443441C7894}"/>
              </a:ext>
            </a:extLst>
          </p:cNvPr>
          <p:cNvSpPr>
            <a:spLocks noGrp="1"/>
          </p:cNvSpPr>
          <p:nvPr>
            <p:ph type="sldNum" sz="quarter" idx="5"/>
          </p:nvPr>
        </p:nvSpPr>
        <p:spPr/>
        <p:txBody>
          <a:bodyPr/>
          <a:lstStyle/>
          <a:p>
            <a:fld id="{7734BFCF-2532-4049-A66E-094E1E2D4D80}" type="slidenum">
              <a:rPr lang="en-US" smtClean="0"/>
              <a:t>18</a:t>
            </a:fld>
            <a:endParaRPr lang="en-US"/>
          </a:p>
        </p:txBody>
      </p:sp>
    </p:spTree>
    <p:extLst>
      <p:ext uri="{BB962C8B-B14F-4D97-AF65-F5344CB8AC3E}">
        <p14:creationId xmlns:p14="http://schemas.microsoft.com/office/powerpoint/2010/main" val="801847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FEC79-B6A5-FBA9-A461-B5EF7CA807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2CF8E-C795-85C4-5C60-A4C3C69BEA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BF9512-3994-2094-DCB6-8697C21979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638628-54F3-E47B-3A33-E8804EF706BB}"/>
              </a:ext>
            </a:extLst>
          </p:cNvPr>
          <p:cNvSpPr>
            <a:spLocks noGrp="1"/>
          </p:cNvSpPr>
          <p:nvPr>
            <p:ph type="sldNum" sz="quarter" idx="5"/>
          </p:nvPr>
        </p:nvSpPr>
        <p:spPr/>
        <p:txBody>
          <a:bodyPr/>
          <a:lstStyle/>
          <a:p>
            <a:fld id="{7734BFCF-2532-4049-A66E-094E1E2D4D80}" type="slidenum">
              <a:rPr lang="en-US" smtClean="0"/>
              <a:t>19</a:t>
            </a:fld>
            <a:endParaRPr lang="en-US"/>
          </a:p>
        </p:txBody>
      </p:sp>
    </p:spTree>
    <p:extLst>
      <p:ext uri="{BB962C8B-B14F-4D97-AF65-F5344CB8AC3E}">
        <p14:creationId xmlns:p14="http://schemas.microsoft.com/office/powerpoint/2010/main" val="1622934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34BFCF-2532-4049-A66E-094E1E2D4D80}" type="slidenum">
              <a:rPr lang="en-US" smtClean="0"/>
              <a:t>21</a:t>
            </a:fld>
            <a:endParaRPr lang="en-US"/>
          </a:p>
        </p:txBody>
      </p:sp>
    </p:spTree>
    <p:extLst>
      <p:ext uri="{BB962C8B-B14F-4D97-AF65-F5344CB8AC3E}">
        <p14:creationId xmlns:p14="http://schemas.microsoft.com/office/powerpoint/2010/main" val="814112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7F3EE-4150-CB12-9C5D-6EE6CBC76C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55E03A-843C-CAA2-E358-58B86EB4A3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5DFB19-77D3-1C80-38ED-D61A4463CA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AAFBBC-168B-26DA-B67B-325712286C4E}"/>
              </a:ext>
            </a:extLst>
          </p:cNvPr>
          <p:cNvSpPr>
            <a:spLocks noGrp="1"/>
          </p:cNvSpPr>
          <p:nvPr>
            <p:ph type="sldNum" sz="quarter" idx="5"/>
          </p:nvPr>
        </p:nvSpPr>
        <p:spPr/>
        <p:txBody>
          <a:bodyPr/>
          <a:lstStyle/>
          <a:p>
            <a:fld id="{7734BFCF-2532-4049-A66E-094E1E2D4D80}" type="slidenum">
              <a:rPr lang="en-US" smtClean="0"/>
              <a:t>23</a:t>
            </a:fld>
            <a:endParaRPr lang="en-US"/>
          </a:p>
        </p:txBody>
      </p:sp>
    </p:spTree>
    <p:extLst>
      <p:ext uri="{BB962C8B-B14F-4D97-AF65-F5344CB8AC3E}">
        <p14:creationId xmlns:p14="http://schemas.microsoft.com/office/powerpoint/2010/main" val="748059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34BFCF-2532-4049-A66E-094E1E2D4D80}" type="slidenum">
              <a:rPr lang="en-US" smtClean="0"/>
              <a:t>24</a:t>
            </a:fld>
            <a:endParaRPr lang="en-US"/>
          </a:p>
        </p:txBody>
      </p:sp>
    </p:spTree>
    <p:extLst>
      <p:ext uri="{BB962C8B-B14F-4D97-AF65-F5344CB8AC3E}">
        <p14:creationId xmlns:p14="http://schemas.microsoft.com/office/powerpoint/2010/main" val="3706680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713EB-8512-2978-351C-586680B84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DAE7B0-3001-0FC3-643B-D4FBC2DAE0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2A717A-037D-C4C3-17F3-7BBE3CD882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2B258C-93B3-BC64-A3AA-B90548A60C99}"/>
              </a:ext>
            </a:extLst>
          </p:cNvPr>
          <p:cNvSpPr>
            <a:spLocks noGrp="1"/>
          </p:cNvSpPr>
          <p:nvPr>
            <p:ph type="sldNum" sz="quarter" idx="5"/>
          </p:nvPr>
        </p:nvSpPr>
        <p:spPr/>
        <p:txBody>
          <a:bodyPr/>
          <a:lstStyle/>
          <a:p>
            <a:fld id="{50C2857A-A9B6-4C88-970D-447CEBE5DF69}" type="slidenum">
              <a:rPr lang="en-US" smtClean="0"/>
              <a:t>26</a:t>
            </a:fld>
            <a:endParaRPr lang="en-US"/>
          </a:p>
        </p:txBody>
      </p:sp>
    </p:spTree>
    <p:extLst>
      <p:ext uri="{BB962C8B-B14F-4D97-AF65-F5344CB8AC3E}">
        <p14:creationId xmlns:p14="http://schemas.microsoft.com/office/powerpoint/2010/main" val="3748882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12AD2-5E0B-E6A5-160B-02C39D7AB2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DFD18B-31BB-5583-DF40-8A6DBC5F2F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7E394-3F8B-B0B7-3534-315ABD627656}"/>
              </a:ext>
            </a:extLst>
          </p:cNvPr>
          <p:cNvSpPr>
            <a:spLocks noGrp="1"/>
          </p:cNvSpPr>
          <p:nvPr>
            <p:ph type="body" idx="1"/>
          </p:nvPr>
        </p:nvSpPr>
        <p:spPr/>
        <p:txBody>
          <a:bodyPr/>
          <a:lstStyle/>
          <a:p>
            <a:endParaRPr lang="en-US" altLang="zh-TW" dirty="0"/>
          </a:p>
          <a:p>
            <a:endParaRPr lang="en-US" altLang="zh-TW" dirty="0"/>
          </a:p>
        </p:txBody>
      </p:sp>
      <p:sp>
        <p:nvSpPr>
          <p:cNvPr id="4" name="Slide Number Placeholder 3">
            <a:extLst>
              <a:ext uri="{FF2B5EF4-FFF2-40B4-BE49-F238E27FC236}">
                <a16:creationId xmlns:a16="http://schemas.microsoft.com/office/drawing/2014/main" id="{78EEDA04-F530-5D59-15B3-2780643BAF23}"/>
              </a:ext>
            </a:extLst>
          </p:cNvPr>
          <p:cNvSpPr>
            <a:spLocks noGrp="1"/>
          </p:cNvSpPr>
          <p:nvPr>
            <p:ph type="sldNum" sz="quarter" idx="5"/>
          </p:nvPr>
        </p:nvSpPr>
        <p:spPr/>
        <p:txBody>
          <a:bodyPr/>
          <a:lstStyle/>
          <a:p>
            <a:fld id="{7734BFCF-2532-4049-A66E-094E1E2D4D80}" type="slidenum">
              <a:rPr lang="en-US" smtClean="0"/>
              <a:t>27</a:t>
            </a:fld>
            <a:endParaRPr lang="en-US"/>
          </a:p>
        </p:txBody>
      </p:sp>
    </p:spTree>
    <p:extLst>
      <p:ext uri="{BB962C8B-B14F-4D97-AF65-F5344CB8AC3E}">
        <p14:creationId xmlns:p14="http://schemas.microsoft.com/office/powerpoint/2010/main" val="153430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4E67B-C4F0-DC96-8026-ACA233F039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68023-9952-42E0-EF1A-535005D17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295B51-3602-EE17-57FA-18F35E57DB80}"/>
              </a:ext>
            </a:extLst>
          </p:cNvPr>
          <p:cNvSpPr>
            <a:spLocks noGrp="1"/>
          </p:cNvSpPr>
          <p:nvPr>
            <p:ph type="body" idx="1"/>
          </p:nvPr>
        </p:nvSpPr>
        <p:spPr/>
        <p:txBody>
          <a:bodyPr/>
          <a:lstStyle/>
          <a:p>
            <a:endParaRPr lang="en-US" b="1" dirty="0"/>
          </a:p>
        </p:txBody>
      </p:sp>
      <p:sp>
        <p:nvSpPr>
          <p:cNvPr id="4" name="Slide Number Placeholder 3">
            <a:extLst>
              <a:ext uri="{FF2B5EF4-FFF2-40B4-BE49-F238E27FC236}">
                <a16:creationId xmlns:a16="http://schemas.microsoft.com/office/drawing/2014/main" id="{E8E2E168-8935-9F82-1522-90BBCE836FC7}"/>
              </a:ext>
            </a:extLst>
          </p:cNvPr>
          <p:cNvSpPr>
            <a:spLocks noGrp="1"/>
          </p:cNvSpPr>
          <p:nvPr>
            <p:ph type="sldNum" sz="quarter" idx="5"/>
          </p:nvPr>
        </p:nvSpPr>
        <p:spPr/>
        <p:txBody>
          <a:bodyPr/>
          <a:lstStyle/>
          <a:p>
            <a:fld id="{50C2857A-A9B6-4C88-970D-447CEBE5DF69}" type="slidenum">
              <a:rPr lang="en-US" smtClean="0"/>
              <a:t>28</a:t>
            </a:fld>
            <a:endParaRPr lang="en-US"/>
          </a:p>
        </p:txBody>
      </p:sp>
    </p:spTree>
    <p:extLst>
      <p:ext uri="{BB962C8B-B14F-4D97-AF65-F5344CB8AC3E}">
        <p14:creationId xmlns:p14="http://schemas.microsoft.com/office/powerpoint/2010/main" val="1144247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187C-ED20-F07B-48F2-225F325703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B9901-4CBE-85AE-1891-FBB3EAB09B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3BD8D-D877-9486-DD53-D600B5D78A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72BF6C-7D81-075A-8A92-5A4FEBD78FFB}"/>
              </a:ext>
            </a:extLst>
          </p:cNvPr>
          <p:cNvSpPr>
            <a:spLocks noGrp="1"/>
          </p:cNvSpPr>
          <p:nvPr>
            <p:ph type="sldNum" sz="quarter" idx="5"/>
          </p:nvPr>
        </p:nvSpPr>
        <p:spPr/>
        <p:txBody>
          <a:bodyPr/>
          <a:lstStyle/>
          <a:p>
            <a:fld id="{50C2857A-A9B6-4C88-970D-447CEBE5DF69}" type="slidenum">
              <a:rPr lang="en-US" smtClean="0"/>
              <a:t>29</a:t>
            </a:fld>
            <a:endParaRPr lang="en-US"/>
          </a:p>
        </p:txBody>
      </p:sp>
    </p:spTree>
    <p:extLst>
      <p:ext uri="{BB962C8B-B14F-4D97-AF65-F5344CB8AC3E}">
        <p14:creationId xmlns:p14="http://schemas.microsoft.com/office/powerpoint/2010/main" val="2830608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34BFCF-2532-4049-A66E-094E1E2D4D80}" type="slidenum">
              <a:rPr lang="en-US" smtClean="0"/>
              <a:t>3</a:t>
            </a:fld>
            <a:endParaRPr lang="en-US"/>
          </a:p>
        </p:txBody>
      </p:sp>
    </p:spTree>
    <p:extLst>
      <p:ext uri="{BB962C8B-B14F-4D97-AF65-F5344CB8AC3E}">
        <p14:creationId xmlns:p14="http://schemas.microsoft.com/office/powerpoint/2010/main" val="256437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34BFCF-2532-4049-A66E-094E1E2D4D80}" type="slidenum">
              <a:rPr lang="en-US" smtClean="0"/>
              <a:t>6</a:t>
            </a:fld>
            <a:endParaRPr lang="en-US"/>
          </a:p>
        </p:txBody>
      </p:sp>
    </p:spTree>
    <p:extLst>
      <p:ext uri="{BB962C8B-B14F-4D97-AF65-F5344CB8AC3E}">
        <p14:creationId xmlns:p14="http://schemas.microsoft.com/office/powerpoint/2010/main" val="3127642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240E5-30A8-9550-9F58-FE4A105392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FF847B-BAAF-D00C-27ED-59EFBF508D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1FCD8C-5A78-BDD5-58F2-2FEF6B83B2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7DD6C6-9B0B-D27F-98DE-EFEAB4E8BBA6}"/>
              </a:ext>
            </a:extLst>
          </p:cNvPr>
          <p:cNvSpPr>
            <a:spLocks noGrp="1"/>
          </p:cNvSpPr>
          <p:nvPr>
            <p:ph type="sldNum" sz="quarter" idx="5"/>
          </p:nvPr>
        </p:nvSpPr>
        <p:spPr/>
        <p:txBody>
          <a:bodyPr/>
          <a:lstStyle/>
          <a:p>
            <a:fld id="{7734BFCF-2532-4049-A66E-094E1E2D4D80}" type="slidenum">
              <a:rPr lang="en-US" smtClean="0"/>
              <a:t>7</a:t>
            </a:fld>
            <a:endParaRPr lang="en-US"/>
          </a:p>
        </p:txBody>
      </p:sp>
    </p:spTree>
    <p:extLst>
      <p:ext uri="{BB962C8B-B14F-4D97-AF65-F5344CB8AC3E}">
        <p14:creationId xmlns:p14="http://schemas.microsoft.com/office/powerpoint/2010/main" val="1119740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13BD8-248C-F190-81C6-ADE24726E0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3EBD7-09D3-AB83-5F0F-07385A1BD6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FEF587-B6C3-CE7D-5646-ED941457B1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61F908-DCA4-8FCC-A55E-12E60C147464}"/>
              </a:ext>
            </a:extLst>
          </p:cNvPr>
          <p:cNvSpPr>
            <a:spLocks noGrp="1"/>
          </p:cNvSpPr>
          <p:nvPr>
            <p:ph type="sldNum" sz="quarter" idx="5"/>
          </p:nvPr>
        </p:nvSpPr>
        <p:spPr/>
        <p:txBody>
          <a:bodyPr/>
          <a:lstStyle/>
          <a:p>
            <a:fld id="{7734BFCF-2532-4049-A66E-094E1E2D4D80}" type="slidenum">
              <a:rPr lang="en-US" smtClean="0"/>
              <a:t>8</a:t>
            </a:fld>
            <a:endParaRPr lang="en-US"/>
          </a:p>
        </p:txBody>
      </p:sp>
    </p:spTree>
    <p:extLst>
      <p:ext uri="{BB962C8B-B14F-4D97-AF65-F5344CB8AC3E}">
        <p14:creationId xmlns:p14="http://schemas.microsoft.com/office/powerpoint/2010/main" val="2107697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zh-TW" altLang="en-US" b="1" dirty="0"/>
              <a:t>中文版：</a:t>
            </a:r>
          </a:p>
          <a:p>
            <a:pPr>
              <a:buNone/>
            </a:pPr>
            <a:r>
              <a:rPr lang="zh-TW" altLang="en-US" dirty="0"/>
              <a:t>從</a:t>
            </a:r>
            <a:r>
              <a:rPr lang="en-US" altLang="zh-TW" dirty="0"/>
              <a:t>3</a:t>
            </a:r>
            <a:r>
              <a:rPr lang="zh-TW" altLang="en-US" dirty="0"/>
              <a:t>月開始，出貨量迅速上升並且維持在高檔，但每週的出貨量波動劇烈，顯示客戶需求或排程有不規則的高低起伏。</a:t>
            </a:r>
            <a:r>
              <a:rPr lang="en-US" altLang="zh-TW" dirty="0"/>
              <a:t>10</a:t>
            </a:r>
            <a:r>
              <a:rPr lang="zh-TW" altLang="en-US" dirty="0"/>
              <a:t>月後出貨量略微下降，但整體震盪型態仍然持續。</a:t>
            </a:r>
          </a:p>
          <a:p>
            <a:pPr>
              <a:buNone/>
            </a:pPr>
            <a:r>
              <a:rPr lang="zh-TW" altLang="en-US" b="1" dirty="0"/>
              <a:t>英文版：</a:t>
            </a:r>
          </a:p>
          <a:p>
            <a:r>
              <a:rPr lang="en-US" dirty="0"/>
              <a:t>Starting from March, the shipment volume surged rapidly and maintained a high level with significant week-to-week fluctuations, indicating irregular customer demand or delivery scheduling. After October, the overall volume slightly declined, but the fluctuation pattern persisted.</a:t>
            </a:r>
          </a:p>
          <a:p>
            <a:endParaRPr lang="en-US" dirty="0"/>
          </a:p>
        </p:txBody>
      </p:sp>
      <p:sp>
        <p:nvSpPr>
          <p:cNvPr id="4" name="Slide Number Placeholder 3"/>
          <p:cNvSpPr>
            <a:spLocks noGrp="1"/>
          </p:cNvSpPr>
          <p:nvPr>
            <p:ph type="sldNum" sz="quarter" idx="5"/>
          </p:nvPr>
        </p:nvSpPr>
        <p:spPr/>
        <p:txBody>
          <a:bodyPr/>
          <a:lstStyle/>
          <a:p>
            <a:fld id="{7734BFCF-2532-4049-A66E-094E1E2D4D80}" type="slidenum">
              <a:rPr lang="en-US" smtClean="0"/>
              <a:t>10</a:t>
            </a:fld>
            <a:endParaRPr lang="en-US"/>
          </a:p>
        </p:txBody>
      </p:sp>
    </p:spTree>
    <p:extLst>
      <p:ext uri="{BB962C8B-B14F-4D97-AF65-F5344CB8AC3E}">
        <p14:creationId xmlns:p14="http://schemas.microsoft.com/office/powerpoint/2010/main" val="29574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01AB4-6BDF-A0B4-F5EB-8B1FCA7E42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9EF8A5-6980-71EF-6F10-35ED3BE347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7B9280-A53D-EFC7-38CF-B30C8A7927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E30286-4563-7BCB-70CF-979900B7F046}"/>
              </a:ext>
            </a:extLst>
          </p:cNvPr>
          <p:cNvSpPr>
            <a:spLocks noGrp="1"/>
          </p:cNvSpPr>
          <p:nvPr>
            <p:ph type="sldNum" sz="quarter" idx="5"/>
          </p:nvPr>
        </p:nvSpPr>
        <p:spPr/>
        <p:txBody>
          <a:bodyPr/>
          <a:lstStyle/>
          <a:p>
            <a:fld id="{7734BFCF-2532-4049-A66E-094E1E2D4D80}" type="slidenum">
              <a:rPr lang="en-US" smtClean="0"/>
              <a:t>15</a:t>
            </a:fld>
            <a:endParaRPr lang="en-US"/>
          </a:p>
        </p:txBody>
      </p:sp>
    </p:spTree>
    <p:extLst>
      <p:ext uri="{BB962C8B-B14F-4D97-AF65-F5344CB8AC3E}">
        <p14:creationId xmlns:p14="http://schemas.microsoft.com/office/powerpoint/2010/main" val="3858726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了解</a:t>
            </a:r>
            <a:r>
              <a:rPr lang="en-US" altLang="zh-TW" dirty="0"/>
              <a:t>trend &gt;</a:t>
            </a:r>
            <a:r>
              <a:rPr lang="zh-TW" altLang="en-US" dirty="0"/>
              <a:t>線性還是非線性</a:t>
            </a:r>
            <a:r>
              <a:rPr lang="en-US" altLang="zh-TW" dirty="0"/>
              <a:t>&gt;</a:t>
            </a:r>
            <a:r>
              <a:rPr lang="zh-TW" altLang="en-US" dirty="0"/>
              <a:t>選</a:t>
            </a:r>
            <a:r>
              <a:rPr lang="en-US" altLang="zh-TW" dirty="0"/>
              <a:t>model</a:t>
            </a:r>
          </a:p>
          <a:p>
            <a:r>
              <a:rPr lang="en-US" b="1" dirty="0"/>
              <a:t>These smoothing methods help reveal the non-linear and fluctuating nature of our data, suggesting that a flexible, non-linear model would be more appropriate for forecasting.</a:t>
            </a:r>
            <a:endParaRPr lang="en-US" altLang="zh-TW" b="1" dirty="0"/>
          </a:p>
          <a:p>
            <a:r>
              <a:rPr lang="en-US" dirty="0"/>
              <a:t>We are showing weekly here is because we are predicting weekly</a:t>
            </a:r>
          </a:p>
          <a:p>
            <a:endParaRPr lang="en-US" dirty="0"/>
          </a:p>
          <a:p>
            <a:r>
              <a:rPr lang="zh-TW" altLang="en-US" dirty="0"/>
              <a:t>兩者不同之處</a:t>
            </a:r>
            <a:endParaRPr lang="en-US" dirty="0"/>
          </a:p>
          <a:p>
            <a:r>
              <a:rPr lang="en-US" dirty="0"/>
              <a:t>Moving average smooths data by averaging a fixed number of past periods equally, which gives a stable but slower response to changes.</a:t>
            </a:r>
            <a:br>
              <a:rPr lang="en-US" dirty="0"/>
            </a:br>
            <a:r>
              <a:rPr lang="en-US" dirty="0"/>
              <a:t>Exponential smoothing, on the other hand, assigns more weight to recent data, allowing the smoothed line to respond faster to recent changes.</a:t>
            </a:r>
          </a:p>
          <a:p>
            <a:endParaRPr lang="en-US" dirty="0"/>
          </a:p>
          <a:p>
            <a:r>
              <a:rPr lang="en-US" b="1" dirty="0"/>
              <a:t>Exponential smoothing better captures spikes and short-term fluctuations, while moving average smooths out more of the noise.</a:t>
            </a:r>
          </a:p>
          <a:p>
            <a:endParaRPr lang="en-US" dirty="0"/>
          </a:p>
        </p:txBody>
      </p:sp>
      <p:sp>
        <p:nvSpPr>
          <p:cNvPr id="4" name="Slide Number Placeholder 3"/>
          <p:cNvSpPr>
            <a:spLocks noGrp="1"/>
          </p:cNvSpPr>
          <p:nvPr>
            <p:ph type="sldNum" sz="quarter" idx="5"/>
          </p:nvPr>
        </p:nvSpPr>
        <p:spPr/>
        <p:txBody>
          <a:bodyPr/>
          <a:lstStyle/>
          <a:p>
            <a:fld id="{7734BFCF-2532-4049-A66E-094E1E2D4D80}" type="slidenum">
              <a:rPr lang="en-US" smtClean="0"/>
              <a:t>16</a:t>
            </a:fld>
            <a:endParaRPr lang="en-US"/>
          </a:p>
        </p:txBody>
      </p:sp>
    </p:spTree>
    <p:extLst>
      <p:ext uri="{BB962C8B-B14F-4D97-AF65-F5344CB8AC3E}">
        <p14:creationId xmlns:p14="http://schemas.microsoft.com/office/powerpoint/2010/main" val="1426987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XGBoost</a:t>
            </a:r>
            <a:r>
              <a:rPr lang="en-US" dirty="0"/>
              <a:t> Capture the spikes</a:t>
            </a:r>
          </a:p>
          <a:p>
            <a:r>
              <a:rPr lang="en-US" dirty="0" err="1"/>
              <a:t>XGBoost</a:t>
            </a:r>
            <a:r>
              <a:rPr lang="en-US" dirty="0"/>
              <a:t> was selected because it captures seasonality more effectively than Random Forest.</a:t>
            </a:r>
          </a:p>
          <a:p>
            <a:endParaRPr lang="en-US" dirty="0"/>
          </a:p>
          <a:p>
            <a:endParaRPr lang="en-US" dirty="0"/>
          </a:p>
          <a:p>
            <a:r>
              <a:rPr lang="en-US" dirty="0"/>
              <a:t>MAPE tells you the average error in percentage, while RMSE tells you how big the error is in actual numbers.</a:t>
            </a:r>
          </a:p>
          <a:p>
            <a:endParaRPr lang="en-US" dirty="0"/>
          </a:p>
        </p:txBody>
      </p:sp>
      <p:sp>
        <p:nvSpPr>
          <p:cNvPr id="4" name="Slide Number Placeholder 3"/>
          <p:cNvSpPr>
            <a:spLocks noGrp="1"/>
          </p:cNvSpPr>
          <p:nvPr>
            <p:ph type="sldNum" sz="quarter" idx="5"/>
          </p:nvPr>
        </p:nvSpPr>
        <p:spPr/>
        <p:txBody>
          <a:bodyPr/>
          <a:lstStyle/>
          <a:p>
            <a:fld id="{7734BFCF-2532-4049-A66E-094E1E2D4D80}" type="slidenum">
              <a:rPr lang="en-US" smtClean="0"/>
              <a:t>17</a:t>
            </a:fld>
            <a:endParaRPr lang="en-US"/>
          </a:p>
        </p:txBody>
      </p:sp>
    </p:spTree>
    <p:extLst>
      <p:ext uri="{BB962C8B-B14F-4D97-AF65-F5344CB8AC3E}">
        <p14:creationId xmlns:p14="http://schemas.microsoft.com/office/powerpoint/2010/main" val="1863942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4F7D8-C5AD-A27B-8877-2B07CFDB4B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D5801A-5DCA-966E-84D7-D5632C559E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10CBA3-D4D4-9240-5A0C-9BC64C52CDA7}"/>
              </a:ext>
            </a:extLst>
          </p:cNvPr>
          <p:cNvSpPr>
            <a:spLocks noGrp="1"/>
          </p:cNvSpPr>
          <p:nvPr>
            <p:ph type="dt" sz="half" idx="10"/>
          </p:nvPr>
        </p:nvSpPr>
        <p:spPr/>
        <p:txBody>
          <a:bodyPr/>
          <a:lstStyle/>
          <a:p>
            <a:fld id="{77228881-1899-432C-9227-0B1ECE1D942E}" type="datetimeFigureOut">
              <a:rPr lang="en-US" smtClean="0"/>
              <a:t>4/20/2025</a:t>
            </a:fld>
            <a:endParaRPr lang="en-US"/>
          </a:p>
        </p:txBody>
      </p:sp>
      <p:sp>
        <p:nvSpPr>
          <p:cNvPr id="5" name="Footer Placeholder 4">
            <a:extLst>
              <a:ext uri="{FF2B5EF4-FFF2-40B4-BE49-F238E27FC236}">
                <a16:creationId xmlns:a16="http://schemas.microsoft.com/office/drawing/2014/main" id="{B6900130-9F35-3FD6-94E1-97904B71F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4214B6-B6D1-FF23-47E9-ABAB05BD615F}"/>
              </a:ext>
            </a:extLst>
          </p:cNvPr>
          <p:cNvSpPr>
            <a:spLocks noGrp="1"/>
          </p:cNvSpPr>
          <p:nvPr>
            <p:ph type="sldNum" sz="quarter" idx="12"/>
          </p:nvPr>
        </p:nvSpPr>
        <p:spPr/>
        <p:txBody>
          <a:bodyPr/>
          <a:lstStyle/>
          <a:p>
            <a:fld id="{56F2098C-3A59-462A-B91C-EA8853D9B9EC}" type="slidenum">
              <a:rPr lang="en-US" smtClean="0"/>
              <a:t>‹#›</a:t>
            </a:fld>
            <a:endParaRPr lang="en-US"/>
          </a:p>
        </p:txBody>
      </p:sp>
    </p:spTree>
    <p:extLst>
      <p:ext uri="{BB962C8B-B14F-4D97-AF65-F5344CB8AC3E}">
        <p14:creationId xmlns:p14="http://schemas.microsoft.com/office/powerpoint/2010/main" val="3877159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D82E-6F42-6E14-1EB5-BDD9E80609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D63038-E04B-B519-19C3-9EF34ED8AE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2B4D1C-4BE7-EC7E-0C68-30D447BB3A16}"/>
              </a:ext>
            </a:extLst>
          </p:cNvPr>
          <p:cNvSpPr>
            <a:spLocks noGrp="1"/>
          </p:cNvSpPr>
          <p:nvPr>
            <p:ph type="dt" sz="half" idx="10"/>
          </p:nvPr>
        </p:nvSpPr>
        <p:spPr/>
        <p:txBody>
          <a:bodyPr/>
          <a:lstStyle/>
          <a:p>
            <a:fld id="{77228881-1899-432C-9227-0B1ECE1D942E}" type="datetimeFigureOut">
              <a:rPr lang="en-US" smtClean="0"/>
              <a:t>4/20/2025</a:t>
            </a:fld>
            <a:endParaRPr lang="en-US"/>
          </a:p>
        </p:txBody>
      </p:sp>
      <p:sp>
        <p:nvSpPr>
          <p:cNvPr id="5" name="Footer Placeholder 4">
            <a:extLst>
              <a:ext uri="{FF2B5EF4-FFF2-40B4-BE49-F238E27FC236}">
                <a16:creationId xmlns:a16="http://schemas.microsoft.com/office/drawing/2014/main" id="{C1B30B27-82FC-C0D8-B4B5-FEFA30D33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B3C1D8-771B-3464-A114-C6384D8FB391}"/>
              </a:ext>
            </a:extLst>
          </p:cNvPr>
          <p:cNvSpPr>
            <a:spLocks noGrp="1"/>
          </p:cNvSpPr>
          <p:nvPr>
            <p:ph type="sldNum" sz="quarter" idx="12"/>
          </p:nvPr>
        </p:nvSpPr>
        <p:spPr/>
        <p:txBody>
          <a:bodyPr/>
          <a:lstStyle/>
          <a:p>
            <a:fld id="{56F2098C-3A59-462A-B91C-EA8853D9B9EC}" type="slidenum">
              <a:rPr lang="en-US" smtClean="0"/>
              <a:t>‹#›</a:t>
            </a:fld>
            <a:endParaRPr lang="en-US"/>
          </a:p>
        </p:txBody>
      </p:sp>
    </p:spTree>
    <p:extLst>
      <p:ext uri="{BB962C8B-B14F-4D97-AF65-F5344CB8AC3E}">
        <p14:creationId xmlns:p14="http://schemas.microsoft.com/office/powerpoint/2010/main" val="3357353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0A1A0C-0B07-58E4-EB80-99E3327BF6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A0EA4A-6D00-1A9C-D0BF-9E14D8E456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B7FA1-E2D3-4066-FC64-261CE7E02F61}"/>
              </a:ext>
            </a:extLst>
          </p:cNvPr>
          <p:cNvSpPr>
            <a:spLocks noGrp="1"/>
          </p:cNvSpPr>
          <p:nvPr>
            <p:ph type="dt" sz="half" idx="10"/>
          </p:nvPr>
        </p:nvSpPr>
        <p:spPr/>
        <p:txBody>
          <a:bodyPr/>
          <a:lstStyle/>
          <a:p>
            <a:fld id="{77228881-1899-432C-9227-0B1ECE1D942E}" type="datetimeFigureOut">
              <a:rPr lang="en-US" smtClean="0"/>
              <a:t>4/20/2025</a:t>
            </a:fld>
            <a:endParaRPr lang="en-US"/>
          </a:p>
        </p:txBody>
      </p:sp>
      <p:sp>
        <p:nvSpPr>
          <p:cNvPr id="5" name="Footer Placeholder 4">
            <a:extLst>
              <a:ext uri="{FF2B5EF4-FFF2-40B4-BE49-F238E27FC236}">
                <a16:creationId xmlns:a16="http://schemas.microsoft.com/office/drawing/2014/main" id="{A8DE083C-E8BA-F13D-9758-8DCD344916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48314F-7526-71A1-D5BE-97D81C1CE808}"/>
              </a:ext>
            </a:extLst>
          </p:cNvPr>
          <p:cNvSpPr>
            <a:spLocks noGrp="1"/>
          </p:cNvSpPr>
          <p:nvPr>
            <p:ph type="sldNum" sz="quarter" idx="12"/>
          </p:nvPr>
        </p:nvSpPr>
        <p:spPr/>
        <p:txBody>
          <a:bodyPr/>
          <a:lstStyle/>
          <a:p>
            <a:fld id="{56F2098C-3A59-462A-B91C-EA8853D9B9EC}" type="slidenum">
              <a:rPr lang="en-US" smtClean="0"/>
              <a:t>‹#›</a:t>
            </a:fld>
            <a:endParaRPr lang="en-US"/>
          </a:p>
        </p:txBody>
      </p:sp>
    </p:spTree>
    <p:extLst>
      <p:ext uri="{BB962C8B-B14F-4D97-AF65-F5344CB8AC3E}">
        <p14:creationId xmlns:p14="http://schemas.microsoft.com/office/powerpoint/2010/main" val="3561067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A47ED-6041-823A-725D-9ED48A61A2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4B6A71-40E4-C39B-C630-8D65D38168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8C89B-E2CC-BC3F-317C-670A911BAEB2}"/>
              </a:ext>
            </a:extLst>
          </p:cNvPr>
          <p:cNvSpPr>
            <a:spLocks noGrp="1"/>
          </p:cNvSpPr>
          <p:nvPr>
            <p:ph type="dt" sz="half" idx="10"/>
          </p:nvPr>
        </p:nvSpPr>
        <p:spPr/>
        <p:txBody>
          <a:bodyPr/>
          <a:lstStyle/>
          <a:p>
            <a:fld id="{77228881-1899-432C-9227-0B1ECE1D942E}" type="datetimeFigureOut">
              <a:rPr lang="en-US" smtClean="0"/>
              <a:t>4/20/2025</a:t>
            </a:fld>
            <a:endParaRPr lang="en-US"/>
          </a:p>
        </p:txBody>
      </p:sp>
      <p:sp>
        <p:nvSpPr>
          <p:cNvPr id="5" name="Footer Placeholder 4">
            <a:extLst>
              <a:ext uri="{FF2B5EF4-FFF2-40B4-BE49-F238E27FC236}">
                <a16:creationId xmlns:a16="http://schemas.microsoft.com/office/drawing/2014/main" id="{3FE54584-B790-2AB3-0A9B-7771F98B1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76A0F6-5618-DA8D-ABEA-5281799CB7E9}"/>
              </a:ext>
            </a:extLst>
          </p:cNvPr>
          <p:cNvSpPr>
            <a:spLocks noGrp="1"/>
          </p:cNvSpPr>
          <p:nvPr>
            <p:ph type="sldNum" sz="quarter" idx="12"/>
          </p:nvPr>
        </p:nvSpPr>
        <p:spPr/>
        <p:txBody>
          <a:bodyPr/>
          <a:lstStyle/>
          <a:p>
            <a:fld id="{56F2098C-3A59-462A-B91C-EA8853D9B9EC}" type="slidenum">
              <a:rPr lang="en-US" smtClean="0"/>
              <a:t>‹#›</a:t>
            </a:fld>
            <a:endParaRPr lang="en-US"/>
          </a:p>
        </p:txBody>
      </p:sp>
    </p:spTree>
    <p:extLst>
      <p:ext uri="{BB962C8B-B14F-4D97-AF65-F5344CB8AC3E}">
        <p14:creationId xmlns:p14="http://schemas.microsoft.com/office/powerpoint/2010/main" val="147101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83498-91A5-EF64-4AAF-EA9ED044FD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7DCC3F-9E93-24EA-BE44-B8786C3D16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F80A82-E260-5F7E-71DF-E2B3E04278C8}"/>
              </a:ext>
            </a:extLst>
          </p:cNvPr>
          <p:cNvSpPr>
            <a:spLocks noGrp="1"/>
          </p:cNvSpPr>
          <p:nvPr>
            <p:ph type="dt" sz="half" idx="10"/>
          </p:nvPr>
        </p:nvSpPr>
        <p:spPr/>
        <p:txBody>
          <a:bodyPr/>
          <a:lstStyle/>
          <a:p>
            <a:fld id="{77228881-1899-432C-9227-0B1ECE1D942E}" type="datetimeFigureOut">
              <a:rPr lang="en-US" smtClean="0"/>
              <a:t>4/20/2025</a:t>
            </a:fld>
            <a:endParaRPr lang="en-US"/>
          </a:p>
        </p:txBody>
      </p:sp>
      <p:sp>
        <p:nvSpPr>
          <p:cNvPr id="5" name="Footer Placeholder 4">
            <a:extLst>
              <a:ext uri="{FF2B5EF4-FFF2-40B4-BE49-F238E27FC236}">
                <a16:creationId xmlns:a16="http://schemas.microsoft.com/office/drawing/2014/main" id="{FB705018-2A59-0654-2C2B-B3DF06B0C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4C157-B449-E8B0-62D6-6041EA0BFEA6}"/>
              </a:ext>
            </a:extLst>
          </p:cNvPr>
          <p:cNvSpPr>
            <a:spLocks noGrp="1"/>
          </p:cNvSpPr>
          <p:nvPr>
            <p:ph type="sldNum" sz="quarter" idx="12"/>
          </p:nvPr>
        </p:nvSpPr>
        <p:spPr/>
        <p:txBody>
          <a:bodyPr/>
          <a:lstStyle/>
          <a:p>
            <a:fld id="{56F2098C-3A59-462A-B91C-EA8853D9B9EC}" type="slidenum">
              <a:rPr lang="en-US" smtClean="0"/>
              <a:t>‹#›</a:t>
            </a:fld>
            <a:endParaRPr lang="en-US"/>
          </a:p>
        </p:txBody>
      </p:sp>
    </p:spTree>
    <p:extLst>
      <p:ext uri="{BB962C8B-B14F-4D97-AF65-F5344CB8AC3E}">
        <p14:creationId xmlns:p14="http://schemas.microsoft.com/office/powerpoint/2010/main" val="2066840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F699D-0740-7BAF-4F4D-8D4311A6A0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CD0523-0A2C-4D2F-6666-24541A150B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E1FB10-AD30-E353-829F-F291C92834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9D34E4-1571-2D55-1327-538937021074}"/>
              </a:ext>
            </a:extLst>
          </p:cNvPr>
          <p:cNvSpPr>
            <a:spLocks noGrp="1"/>
          </p:cNvSpPr>
          <p:nvPr>
            <p:ph type="dt" sz="half" idx="10"/>
          </p:nvPr>
        </p:nvSpPr>
        <p:spPr/>
        <p:txBody>
          <a:bodyPr/>
          <a:lstStyle/>
          <a:p>
            <a:fld id="{77228881-1899-432C-9227-0B1ECE1D942E}" type="datetimeFigureOut">
              <a:rPr lang="en-US" smtClean="0"/>
              <a:t>4/20/2025</a:t>
            </a:fld>
            <a:endParaRPr lang="en-US"/>
          </a:p>
        </p:txBody>
      </p:sp>
      <p:sp>
        <p:nvSpPr>
          <p:cNvPr id="6" name="Footer Placeholder 5">
            <a:extLst>
              <a:ext uri="{FF2B5EF4-FFF2-40B4-BE49-F238E27FC236}">
                <a16:creationId xmlns:a16="http://schemas.microsoft.com/office/drawing/2014/main" id="{E897C712-B265-C653-20EA-F18C07966C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3BF8CA-8E1D-A0FD-F317-F15BC8D6A46E}"/>
              </a:ext>
            </a:extLst>
          </p:cNvPr>
          <p:cNvSpPr>
            <a:spLocks noGrp="1"/>
          </p:cNvSpPr>
          <p:nvPr>
            <p:ph type="sldNum" sz="quarter" idx="12"/>
          </p:nvPr>
        </p:nvSpPr>
        <p:spPr/>
        <p:txBody>
          <a:bodyPr/>
          <a:lstStyle/>
          <a:p>
            <a:fld id="{56F2098C-3A59-462A-B91C-EA8853D9B9EC}" type="slidenum">
              <a:rPr lang="en-US" smtClean="0"/>
              <a:t>‹#›</a:t>
            </a:fld>
            <a:endParaRPr lang="en-US"/>
          </a:p>
        </p:txBody>
      </p:sp>
    </p:spTree>
    <p:extLst>
      <p:ext uri="{BB962C8B-B14F-4D97-AF65-F5344CB8AC3E}">
        <p14:creationId xmlns:p14="http://schemas.microsoft.com/office/powerpoint/2010/main" val="171706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54DE7-21FF-2384-13F6-8DF0A84188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1D5C74-22A5-3055-C488-50E9CDEF34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3DBA29-4A4C-65A2-43BF-9B95809B0F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43CA67-FC1F-7398-D236-209E4569C4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823F1B-6FA4-F2A3-AA55-401A9E2CB2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C4C916-B129-2B5E-2F8A-A918920692F3}"/>
              </a:ext>
            </a:extLst>
          </p:cNvPr>
          <p:cNvSpPr>
            <a:spLocks noGrp="1"/>
          </p:cNvSpPr>
          <p:nvPr>
            <p:ph type="dt" sz="half" idx="10"/>
          </p:nvPr>
        </p:nvSpPr>
        <p:spPr/>
        <p:txBody>
          <a:bodyPr/>
          <a:lstStyle/>
          <a:p>
            <a:fld id="{77228881-1899-432C-9227-0B1ECE1D942E}" type="datetimeFigureOut">
              <a:rPr lang="en-US" smtClean="0"/>
              <a:t>4/20/2025</a:t>
            </a:fld>
            <a:endParaRPr lang="en-US"/>
          </a:p>
        </p:txBody>
      </p:sp>
      <p:sp>
        <p:nvSpPr>
          <p:cNvPr id="8" name="Footer Placeholder 7">
            <a:extLst>
              <a:ext uri="{FF2B5EF4-FFF2-40B4-BE49-F238E27FC236}">
                <a16:creationId xmlns:a16="http://schemas.microsoft.com/office/drawing/2014/main" id="{49F86622-66B2-A375-8277-0F7A31067B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96FFDB-0D46-9D67-59C4-978F6CBA33F2}"/>
              </a:ext>
            </a:extLst>
          </p:cNvPr>
          <p:cNvSpPr>
            <a:spLocks noGrp="1"/>
          </p:cNvSpPr>
          <p:nvPr>
            <p:ph type="sldNum" sz="quarter" idx="12"/>
          </p:nvPr>
        </p:nvSpPr>
        <p:spPr/>
        <p:txBody>
          <a:bodyPr/>
          <a:lstStyle/>
          <a:p>
            <a:fld id="{56F2098C-3A59-462A-B91C-EA8853D9B9EC}" type="slidenum">
              <a:rPr lang="en-US" smtClean="0"/>
              <a:t>‹#›</a:t>
            </a:fld>
            <a:endParaRPr lang="en-US"/>
          </a:p>
        </p:txBody>
      </p:sp>
    </p:spTree>
    <p:extLst>
      <p:ext uri="{BB962C8B-B14F-4D97-AF65-F5344CB8AC3E}">
        <p14:creationId xmlns:p14="http://schemas.microsoft.com/office/powerpoint/2010/main" val="1519667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A3EE4-59B5-B618-A0AE-BC372E557F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0A6B87-44F9-2D04-AD81-560178A535F6}"/>
              </a:ext>
            </a:extLst>
          </p:cNvPr>
          <p:cNvSpPr>
            <a:spLocks noGrp="1"/>
          </p:cNvSpPr>
          <p:nvPr>
            <p:ph type="dt" sz="half" idx="10"/>
          </p:nvPr>
        </p:nvSpPr>
        <p:spPr/>
        <p:txBody>
          <a:bodyPr/>
          <a:lstStyle/>
          <a:p>
            <a:fld id="{77228881-1899-432C-9227-0B1ECE1D942E}" type="datetimeFigureOut">
              <a:rPr lang="en-US" smtClean="0"/>
              <a:t>4/20/2025</a:t>
            </a:fld>
            <a:endParaRPr lang="en-US"/>
          </a:p>
        </p:txBody>
      </p:sp>
      <p:sp>
        <p:nvSpPr>
          <p:cNvPr id="4" name="Footer Placeholder 3">
            <a:extLst>
              <a:ext uri="{FF2B5EF4-FFF2-40B4-BE49-F238E27FC236}">
                <a16:creationId xmlns:a16="http://schemas.microsoft.com/office/drawing/2014/main" id="{EA7B305A-20F1-1D89-A2B5-3BEE5786EC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171261-4D7C-2B86-D21C-9EC71AEFE949}"/>
              </a:ext>
            </a:extLst>
          </p:cNvPr>
          <p:cNvSpPr>
            <a:spLocks noGrp="1"/>
          </p:cNvSpPr>
          <p:nvPr>
            <p:ph type="sldNum" sz="quarter" idx="12"/>
          </p:nvPr>
        </p:nvSpPr>
        <p:spPr/>
        <p:txBody>
          <a:bodyPr/>
          <a:lstStyle/>
          <a:p>
            <a:fld id="{56F2098C-3A59-462A-B91C-EA8853D9B9EC}" type="slidenum">
              <a:rPr lang="en-US" smtClean="0"/>
              <a:t>‹#›</a:t>
            </a:fld>
            <a:endParaRPr lang="en-US"/>
          </a:p>
        </p:txBody>
      </p:sp>
    </p:spTree>
    <p:extLst>
      <p:ext uri="{BB962C8B-B14F-4D97-AF65-F5344CB8AC3E}">
        <p14:creationId xmlns:p14="http://schemas.microsoft.com/office/powerpoint/2010/main" val="4160327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2665F-9CEE-7975-3A7E-D90F4127842A}"/>
              </a:ext>
            </a:extLst>
          </p:cNvPr>
          <p:cNvSpPr>
            <a:spLocks noGrp="1"/>
          </p:cNvSpPr>
          <p:nvPr>
            <p:ph type="dt" sz="half" idx="10"/>
          </p:nvPr>
        </p:nvSpPr>
        <p:spPr/>
        <p:txBody>
          <a:bodyPr/>
          <a:lstStyle/>
          <a:p>
            <a:fld id="{77228881-1899-432C-9227-0B1ECE1D942E}" type="datetimeFigureOut">
              <a:rPr lang="en-US" smtClean="0"/>
              <a:t>4/20/2025</a:t>
            </a:fld>
            <a:endParaRPr lang="en-US"/>
          </a:p>
        </p:txBody>
      </p:sp>
      <p:sp>
        <p:nvSpPr>
          <p:cNvPr id="3" name="Footer Placeholder 2">
            <a:extLst>
              <a:ext uri="{FF2B5EF4-FFF2-40B4-BE49-F238E27FC236}">
                <a16:creationId xmlns:a16="http://schemas.microsoft.com/office/drawing/2014/main" id="{3CBF1F66-DDFE-FA8C-7CAE-C5C63E2CDD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4DA67E-7543-E831-C3B7-500E741C5A6E}"/>
              </a:ext>
            </a:extLst>
          </p:cNvPr>
          <p:cNvSpPr>
            <a:spLocks noGrp="1"/>
          </p:cNvSpPr>
          <p:nvPr>
            <p:ph type="sldNum" sz="quarter" idx="12"/>
          </p:nvPr>
        </p:nvSpPr>
        <p:spPr/>
        <p:txBody>
          <a:bodyPr/>
          <a:lstStyle/>
          <a:p>
            <a:fld id="{56F2098C-3A59-462A-B91C-EA8853D9B9EC}" type="slidenum">
              <a:rPr lang="en-US" smtClean="0"/>
              <a:t>‹#›</a:t>
            </a:fld>
            <a:endParaRPr lang="en-US"/>
          </a:p>
        </p:txBody>
      </p:sp>
    </p:spTree>
    <p:extLst>
      <p:ext uri="{BB962C8B-B14F-4D97-AF65-F5344CB8AC3E}">
        <p14:creationId xmlns:p14="http://schemas.microsoft.com/office/powerpoint/2010/main" val="1801473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990E1-7E41-5795-FB5C-92DA4E80FF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A6E17C-2007-AA92-806B-09A8E30B9E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22A79-DA21-A5F1-D40A-B87702A731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6EB84D-381A-B535-B839-38A06E7BB199}"/>
              </a:ext>
            </a:extLst>
          </p:cNvPr>
          <p:cNvSpPr>
            <a:spLocks noGrp="1"/>
          </p:cNvSpPr>
          <p:nvPr>
            <p:ph type="dt" sz="half" idx="10"/>
          </p:nvPr>
        </p:nvSpPr>
        <p:spPr/>
        <p:txBody>
          <a:bodyPr/>
          <a:lstStyle/>
          <a:p>
            <a:fld id="{77228881-1899-432C-9227-0B1ECE1D942E}" type="datetimeFigureOut">
              <a:rPr lang="en-US" smtClean="0"/>
              <a:t>4/20/2025</a:t>
            </a:fld>
            <a:endParaRPr lang="en-US"/>
          </a:p>
        </p:txBody>
      </p:sp>
      <p:sp>
        <p:nvSpPr>
          <p:cNvPr id="6" name="Footer Placeholder 5">
            <a:extLst>
              <a:ext uri="{FF2B5EF4-FFF2-40B4-BE49-F238E27FC236}">
                <a16:creationId xmlns:a16="http://schemas.microsoft.com/office/drawing/2014/main" id="{3D443C8A-082E-888D-CE38-D2EFA6CC1D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16D84D-C456-F3D4-A2C3-81EE5BC9D95F}"/>
              </a:ext>
            </a:extLst>
          </p:cNvPr>
          <p:cNvSpPr>
            <a:spLocks noGrp="1"/>
          </p:cNvSpPr>
          <p:nvPr>
            <p:ph type="sldNum" sz="quarter" idx="12"/>
          </p:nvPr>
        </p:nvSpPr>
        <p:spPr/>
        <p:txBody>
          <a:bodyPr/>
          <a:lstStyle/>
          <a:p>
            <a:fld id="{56F2098C-3A59-462A-B91C-EA8853D9B9EC}" type="slidenum">
              <a:rPr lang="en-US" smtClean="0"/>
              <a:t>‹#›</a:t>
            </a:fld>
            <a:endParaRPr lang="en-US"/>
          </a:p>
        </p:txBody>
      </p:sp>
    </p:spTree>
    <p:extLst>
      <p:ext uri="{BB962C8B-B14F-4D97-AF65-F5344CB8AC3E}">
        <p14:creationId xmlns:p14="http://schemas.microsoft.com/office/powerpoint/2010/main" val="2461655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D47F-8728-7B4F-2509-82B654E7C1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9C08FF-3EBC-6F2B-D701-669AB25601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AD60C2-6E27-FA50-B561-E53F4997A7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BC6AE4-5D42-59AB-2867-2447E5FAB304}"/>
              </a:ext>
            </a:extLst>
          </p:cNvPr>
          <p:cNvSpPr>
            <a:spLocks noGrp="1"/>
          </p:cNvSpPr>
          <p:nvPr>
            <p:ph type="dt" sz="half" idx="10"/>
          </p:nvPr>
        </p:nvSpPr>
        <p:spPr/>
        <p:txBody>
          <a:bodyPr/>
          <a:lstStyle/>
          <a:p>
            <a:fld id="{77228881-1899-432C-9227-0B1ECE1D942E}" type="datetimeFigureOut">
              <a:rPr lang="en-US" smtClean="0"/>
              <a:t>4/20/2025</a:t>
            </a:fld>
            <a:endParaRPr lang="en-US"/>
          </a:p>
        </p:txBody>
      </p:sp>
      <p:sp>
        <p:nvSpPr>
          <p:cNvPr id="6" name="Footer Placeholder 5">
            <a:extLst>
              <a:ext uri="{FF2B5EF4-FFF2-40B4-BE49-F238E27FC236}">
                <a16:creationId xmlns:a16="http://schemas.microsoft.com/office/drawing/2014/main" id="{3098A3E2-BC7B-6B7F-176D-35DA24E8C0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7078A-1C4D-76BB-EA58-BA07895C913B}"/>
              </a:ext>
            </a:extLst>
          </p:cNvPr>
          <p:cNvSpPr>
            <a:spLocks noGrp="1"/>
          </p:cNvSpPr>
          <p:nvPr>
            <p:ph type="sldNum" sz="quarter" idx="12"/>
          </p:nvPr>
        </p:nvSpPr>
        <p:spPr/>
        <p:txBody>
          <a:bodyPr/>
          <a:lstStyle/>
          <a:p>
            <a:fld id="{56F2098C-3A59-462A-B91C-EA8853D9B9EC}" type="slidenum">
              <a:rPr lang="en-US" smtClean="0"/>
              <a:t>‹#›</a:t>
            </a:fld>
            <a:endParaRPr lang="en-US"/>
          </a:p>
        </p:txBody>
      </p:sp>
    </p:spTree>
    <p:extLst>
      <p:ext uri="{BB962C8B-B14F-4D97-AF65-F5344CB8AC3E}">
        <p14:creationId xmlns:p14="http://schemas.microsoft.com/office/powerpoint/2010/main" val="782018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F68CB7-060E-9DAE-5325-924A8E7F3A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B1F5DC-436F-7966-2E7D-DD07BFE95C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564A6F-10F0-09F5-3803-FDEDDD5065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28881-1899-432C-9227-0B1ECE1D942E}" type="datetimeFigureOut">
              <a:rPr lang="en-US" smtClean="0"/>
              <a:t>4/20/2025</a:t>
            </a:fld>
            <a:endParaRPr lang="en-US"/>
          </a:p>
        </p:txBody>
      </p:sp>
      <p:sp>
        <p:nvSpPr>
          <p:cNvPr id="5" name="Footer Placeholder 4">
            <a:extLst>
              <a:ext uri="{FF2B5EF4-FFF2-40B4-BE49-F238E27FC236}">
                <a16:creationId xmlns:a16="http://schemas.microsoft.com/office/drawing/2014/main" id="{F6514308-F2EB-C342-E734-739F336703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7AC7B5-F769-C506-78F8-AA080C080F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F2098C-3A59-462A-B91C-EA8853D9B9EC}" type="slidenum">
              <a:rPr lang="en-US" smtClean="0"/>
              <a:t>‹#›</a:t>
            </a:fld>
            <a:endParaRPr lang="en-US"/>
          </a:p>
        </p:txBody>
      </p:sp>
    </p:spTree>
    <p:extLst>
      <p:ext uri="{BB962C8B-B14F-4D97-AF65-F5344CB8AC3E}">
        <p14:creationId xmlns:p14="http://schemas.microsoft.com/office/powerpoint/2010/main" val="2407607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11AC40A-2C57-F368-F265-E8E524327AB3}"/>
              </a:ext>
            </a:extLst>
          </p:cNvPr>
          <p:cNvSpPr/>
          <p:nvPr/>
        </p:nvSpPr>
        <p:spPr>
          <a:xfrm>
            <a:off x="0" y="-54864"/>
            <a:ext cx="12192000" cy="3337560"/>
          </a:xfrm>
          <a:prstGeom prst="rect">
            <a:avLst/>
          </a:prstGeom>
          <a:solidFill>
            <a:srgbClr val="01C5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1AA68ED-8DAA-3446-965B-ED186D206747}"/>
              </a:ext>
            </a:extLst>
          </p:cNvPr>
          <p:cNvPicPr>
            <a:picLocks noChangeAspect="1"/>
          </p:cNvPicPr>
          <p:nvPr/>
        </p:nvPicPr>
        <p:blipFill>
          <a:blip r:embed="rId2"/>
          <a:stretch>
            <a:fillRect/>
          </a:stretch>
        </p:blipFill>
        <p:spPr>
          <a:xfrm>
            <a:off x="11188708" y="6464807"/>
            <a:ext cx="869180" cy="216753"/>
          </a:xfrm>
          <a:prstGeom prst="rect">
            <a:avLst/>
          </a:prstGeom>
        </p:spPr>
      </p:pic>
      <p:sp>
        <p:nvSpPr>
          <p:cNvPr id="2" name="TextBox 1">
            <a:extLst>
              <a:ext uri="{FF2B5EF4-FFF2-40B4-BE49-F238E27FC236}">
                <a16:creationId xmlns:a16="http://schemas.microsoft.com/office/drawing/2014/main" id="{460D5CD2-C6F0-DE29-5011-BB1ABDAE50B7}"/>
              </a:ext>
            </a:extLst>
          </p:cNvPr>
          <p:cNvSpPr txBox="1"/>
          <p:nvPr/>
        </p:nvSpPr>
        <p:spPr>
          <a:xfrm>
            <a:off x="230062" y="6281450"/>
            <a:ext cx="3118226" cy="400110"/>
          </a:xfrm>
          <a:prstGeom prst="rect">
            <a:avLst/>
          </a:prstGeom>
          <a:noFill/>
        </p:spPr>
        <p:txBody>
          <a:bodyPr wrap="none" rtlCol="0">
            <a:spAutoFit/>
          </a:bodyPr>
          <a:lstStyle/>
          <a:p>
            <a:r>
              <a:rPr lang="en-US" sz="2000" b="1" dirty="0"/>
              <a:t>Team008  Capstone Project</a:t>
            </a:r>
          </a:p>
        </p:txBody>
      </p:sp>
      <p:sp>
        <p:nvSpPr>
          <p:cNvPr id="6" name="Title 3">
            <a:extLst>
              <a:ext uri="{FF2B5EF4-FFF2-40B4-BE49-F238E27FC236}">
                <a16:creationId xmlns:a16="http://schemas.microsoft.com/office/drawing/2014/main" id="{28D5511E-B680-5D4C-6333-8C40479FCCA8}"/>
              </a:ext>
            </a:extLst>
          </p:cNvPr>
          <p:cNvSpPr>
            <a:spLocks noGrp="1"/>
          </p:cNvSpPr>
          <p:nvPr>
            <p:ph type="ctrTitle"/>
          </p:nvPr>
        </p:nvSpPr>
        <p:spPr>
          <a:xfrm>
            <a:off x="750119" y="4085240"/>
            <a:ext cx="10873179" cy="821052"/>
          </a:xfrm>
        </p:spPr>
        <p:txBody>
          <a:bodyPr>
            <a:normAutofit/>
          </a:bodyPr>
          <a:lstStyle/>
          <a:p>
            <a:r>
              <a:rPr lang="en-US" sz="4000" b="1" dirty="0">
                <a:solidFill>
                  <a:srgbClr val="000000"/>
                </a:solidFill>
                <a:latin typeface="Arial Black" panose="020B0A04020102020204" pitchFamily="34" charset="0"/>
                <a:cs typeface="Aharoni" panose="02010803020104030203" pitchFamily="2" charset="-79"/>
              </a:rPr>
              <a:t>Demand Forecasting in Supply Chain</a:t>
            </a:r>
          </a:p>
        </p:txBody>
      </p:sp>
      <p:sp>
        <p:nvSpPr>
          <p:cNvPr id="7" name="Rectangle 6">
            <a:extLst>
              <a:ext uri="{FF2B5EF4-FFF2-40B4-BE49-F238E27FC236}">
                <a16:creationId xmlns:a16="http://schemas.microsoft.com/office/drawing/2014/main" id="{922BDDD7-81C3-39D9-8425-787675F6D365}"/>
              </a:ext>
            </a:extLst>
          </p:cNvPr>
          <p:cNvSpPr/>
          <p:nvPr/>
        </p:nvSpPr>
        <p:spPr>
          <a:xfrm>
            <a:off x="0" y="137160"/>
            <a:ext cx="3163824" cy="14630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CC2FDBE-F0EE-02CE-78D5-D5B9A1C3822B}"/>
              </a:ext>
            </a:extLst>
          </p:cNvPr>
          <p:cNvSpPr/>
          <p:nvPr/>
        </p:nvSpPr>
        <p:spPr>
          <a:xfrm>
            <a:off x="4443984" y="2779776"/>
            <a:ext cx="3108960" cy="4846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62DE16F-3401-F389-2F25-74EC412B5E7B}"/>
              </a:ext>
            </a:extLst>
          </p:cNvPr>
          <p:cNvCxnSpPr/>
          <p:nvPr/>
        </p:nvCxnSpPr>
        <p:spPr>
          <a:xfrm>
            <a:off x="659410" y="4087368"/>
            <a:ext cx="0" cy="1261872"/>
          </a:xfrm>
          <a:prstGeom prst="line">
            <a:avLst/>
          </a:prstGeom>
          <a:ln w="38100">
            <a:solidFill>
              <a:srgbClr val="01C53D"/>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558E5BF9-F730-80B0-C738-4258E1580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39896"/>
            <a:ext cx="12192000" cy="6858000"/>
          </a:xfrm>
          <a:prstGeom prst="rect">
            <a:avLst/>
          </a:prstGeom>
        </p:spPr>
      </p:pic>
      <p:sp>
        <p:nvSpPr>
          <p:cNvPr id="18" name="TextBox 17">
            <a:extLst>
              <a:ext uri="{FF2B5EF4-FFF2-40B4-BE49-F238E27FC236}">
                <a16:creationId xmlns:a16="http://schemas.microsoft.com/office/drawing/2014/main" id="{566FB681-FC2E-B4AA-1B30-C06AF581BF8F}"/>
              </a:ext>
            </a:extLst>
          </p:cNvPr>
          <p:cNvSpPr txBox="1"/>
          <p:nvPr/>
        </p:nvSpPr>
        <p:spPr>
          <a:xfrm>
            <a:off x="9843237" y="4841211"/>
            <a:ext cx="1689353"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April 25 - 2025</a:t>
            </a:r>
          </a:p>
        </p:txBody>
      </p:sp>
      <p:sp>
        <p:nvSpPr>
          <p:cNvPr id="4" name="TextBox 3">
            <a:extLst>
              <a:ext uri="{FF2B5EF4-FFF2-40B4-BE49-F238E27FC236}">
                <a16:creationId xmlns:a16="http://schemas.microsoft.com/office/drawing/2014/main" id="{B8297361-44AE-7452-30D4-57A4D77C0E01}"/>
              </a:ext>
            </a:extLst>
          </p:cNvPr>
          <p:cNvSpPr txBox="1"/>
          <p:nvPr/>
        </p:nvSpPr>
        <p:spPr>
          <a:xfrm>
            <a:off x="1018073" y="4841211"/>
            <a:ext cx="2946913" cy="461665"/>
          </a:xfrm>
          <a:prstGeom prst="rect">
            <a:avLst/>
          </a:prstGeom>
          <a:noFill/>
        </p:spPr>
        <p:txBody>
          <a:bodyPr wrap="square">
            <a:spAutoFit/>
          </a:bodyPr>
          <a:lstStyle/>
          <a:p>
            <a:r>
              <a:rPr lang="en-US" sz="2400" b="1" dirty="0">
                <a:solidFill>
                  <a:srgbClr val="000000"/>
                </a:solidFill>
                <a:cs typeface="Aharoni" panose="02010803020104030203" pitchFamily="2" charset="-79"/>
              </a:rPr>
              <a:t>Final Presentation</a:t>
            </a:r>
            <a:endParaRPr lang="en-US" sz="2400" b="1" dirty="0"/>
          </a:p>
        </p:txBody>
      </p:sp>
    </p:spTree>
    <p:extLst>
      <p:ext uri="{BB962C8B-B14F-4D97-AF65-F5344CB8AC3E}">
        <p14:creationId xmlns:p14="http://schemas.microsoft.com/office/powerpoint/2010/main" val="1980719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95A866-9CB6-0FF5-EAA3-E40A7425F23F}"/>
              </a:ext>
            </a:extLst>
          </p:cNvPr>
          <p:cNvPicPr>
            <a:picLocks noChangeAspect="1"/>
          </p:cNvPicPr>
          <p:nvPr/>
        </p:nvPicPr>
        <p:blipFill>
          <a:blip r:embed="rId3"/>
          <a:srcRect t="6052"/>
          <a:stretch/>
        </p:blipFill>
        <p:spPr>
          <a:xfrm>
            <a:off x="5206914" y="447403"/>
            <a:ext cx="6579797" cy="5963194"/>
          </a:xfrm>
          <a:prstGeom prst="rect">
            <a:avLst/>
          </a:prstGeom>
        </p:spPr>
      </p:pic>
      <p:sp>
        <p:nvSpPr>
          <p:cNvPr id="14" name="Rectangle 13">
            <a:extLst>
              <a:ext uri="{FF2B5EF4-FFF2-40B4-BE49-F238E27FC236}">
                <a16:creationId xmlns:a16="http://schemas.microsoft.com/office/drawing/2014/main" id="{917978EE-4D6A-66E9-E5F8-3F3E4D02A0AF}"/>
              </a:ext>
            </a:extLst>
          </p:cNvPr>
          <p:cNvSpPr/>
          <p:nvPr/>
        </p:nvSpPr>
        <p:spPr>
          <a:xfrm>
            <a:off x="491619" y="388484"/>
            <a:ext cx="1201441" cy="1958434"/>
          </a:xfrm>
          <a:prstGeom prst="rect">
            <a:avLst/>
          </a:prstGeom>
          <a:solidFill>
            <a:srgbClr val="01C5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B02C6B-B861-C532-7CD5-7FCF49DE32BE}"/>
              </a:ext>
            </a:extLst>
          </p:cNvPr>
          <p:cNvSpPr>
            <a:spLocks noGrp="1"/>
          </p:cNvSpPr>
          <p:nvPr>
            <p:ph type="title"/>
          </p:nvPr>
        </p:nvSpPr>
        <p:spPr>
          <a:xfrm>
            <a:off x="405289" y="2833543"/>
            <a:ext cx="4963546" cy="1325563"/>
          </a:xfrm>
        </p:spPr>
        <p:txBody>
          <a:bodyPr>
            <a:normAutofit/>
          </a:bodyPr>
          <a:lstStyle/>
          <a:p>
            <a:r>
              <a:rPr lang="en-US" altLang="zh-TW" b="1" dirty="0">
                <a:latin typeface="+mn-lt"/>
              </a:rPr>
              <a:t>Historical Insights</a:t>
            </a:r>
            <a:endParaRPr lang="en-US" b="1" dirty="0">
              <a:latin typeface="+mn-lt"/>
            </a:endParaRPr>
          </a:p>
        </p:txBody>
      </p:sp>
      <p:sp>
        <p:nvSpPr>
          <p:cNvPr id="15" name="TextBox 14">
            <a:extLst>
              <a:ext uri="{FF2B5EF4-FFF2-40B4-BE49-F238E27FC236}">
                <a16:creationId xmlns:a16="http://schemas.microsoft.com/office/drawing/2014/main" id="{7BE1484A-5556-912C-5F7F-9CA1AD0DAA8A}"/>
              </a:ext>
            </a:extLst>
          </p:cNvPr>
          <p:cNvSpPr txBox="1"/>
          <p:nvPr/>
        </p:nvSpPr>
        <p:spPr>
          <a:xfrm>
            <a:off x="1092340" y="3709851"/>
            <a:ext cx="3589444" cy="400110"/>
          </a:xfrm>
          <a:prstGeom prst="rect">
            <a:avLst/>
          </a:prstGeom>
          <a:noFill/>
        </p:spPr>
        <p:txBody>
          <a:bodyPr wrap="none" rtlCol="0">
            <a:spAutoFit/>
          </a:bodyPr>
          <a:lstStyle/>
          <a:p>
            <a:r>
              <a:rPr lang="en-US" sz="2000" dirty="0"/>
              <a:t>Monthly Shipped Quantity Trend</a:t>
            </a:r>
          </a:p>
        </p:txBody>
      </p:sp>
      <p:grpSp>
        <p:nvGrpSpPr>
          <p:cNvPr id="20" name="Group 19">
            <a:extLst>
              <a:ext uri="{FF2B5EF4-FFF2-40B4-BE49-F238E27FC236}">
                <a16:creationId xmlns:a16="http://schemas.microsoft.com/office/drawing/2014/main" id="{3E35FA5D-177E-EA7B-E213-97F93A6B6F2D}"/>
              </a:ext>
            </a:extLst>
          </p:cNvPr>
          <p:cNvGrpSpPr/>
          <p:nvPr/>
        </p:nvGrpSpPr>
        <p:grpSpPr>
          <a:xfrm>
            <a:off x="405289" y="4635967"/>
            <a:ext cx="5056576" cy="1654236"/>
            <a:chOff x="321802" y="4666082"/>
            <a:chExt cx="5056576" cy="1654236"/>
          </a:xfrm>
        </p:grpSpPr>
        <p:sp>
          <p:nvSpPr>
            <p:cNvPr id="17" name="TextBox 16">
              <a:extLst>
                <a:ext uri="{FF2B5EF4-FFF2-40B4-BE49-F238E27FC236}">
                  <a16:creationId xmlns:a16="http://schemas.microsoft.com/office/drawing/2014/main" id="{DD9FCF08-AB1F-81D6-494F-F76B25162E01}"/>
                </a:ext>
              </a:extLst>
            </p:cNvPr>
            <p:cNvSpPr txBox="1"/>
            <p:nvPr/>
          </p:nvSpPr>
          <p:spPr>
            <a:xfrm>
              <a:off x="416762" y="4666082"/>
              <a:ext cx="4562194" cy="707886"/>
            </a:xfrm>
            <a:prstGeom prst="rect">
              <a:avLst/>
            </a:prstGeom>
            <a:noFill/>
          </p:spPr>
          <p:txBody>
            <a:bodyPr wrap="square">
              <a:spAutoFit/>
            </a:bodyPr>
            <a:lstStyle/>
            <a:p>
              <a:pPr marL="285750" indent="-285750">
                <a:buFont typeface="Arial" panose="020B0604020202020204" pitchFamily="34" charset="0"/>
                <a:buChar char="•"/>
              </a:pPr>
              <a:r>
                <a:rPr lang="en-US" sz="2000" dirty="0"/>
                <a:t>Irregular customer demand or delivery scheduling</a:t>
              </a:r>
            </a:p>
          </p:txBody>
        </p:sp>
        <p:sp>
          <p:nvSpPr>
            <p:cNvPr id="19" name="TextBox 18">
              <a:extLst>
                <a:ext uri="{FF2B5EF4-FFF2-40B4-BE49-F238E27FC236}">
                  <a16:creationId xmlns:a16="http://schemas.microsoft.com/office/drawing/2014/main" id="{0383F23E-FCEA-4A44-FA42-2A766B12FA68}"/>
                </a:ext>
              </a:extLst>
            </p:cNvPr>
            <p:cNvSpPr txBox="1"/>
            <p:nvPr/>
          </p:nvSpPr>
          <p:spPr>
            <a:xfrm>
              <a:off x="321802" y="5612432"/>
              <a:ext cx="5056576" cy="707886"/>
            </a:xfrm>
            <a:prstGeom prst="rect">
              <a:avLst/>
            </a:prstGeom>
            <a:noFill/>
          </p:spPr>
          <p:txBody>
            <a:bodyPr wrap="square">
              <a:spAutoFit/>
            </a:bodyPr>
            <a:lstStyle/>
            <a:p>
              <a:pPr marL="285750" indent="-285750">
                <a:buFont typeface="Arial" panose="020B0604020202020204" pitchFamily="34" charset="0"/>
                <a:buChar char="•"/>
              </a:pPr>
              <a:r>
                <a:rPr lang="en-US" sz="2000" dirty="0"/>
                <a:t>After October, the overall volume slightly declined</a:t>
              </a:r>
            </a:p>
          </p:txBody>
        </p:sp>
      </p:grpSp>
    </p:spTree>
    <p:extLst>
      <p:ext uri="{BB962C8B-B14F-4D97-AF65-F5344CB8AC3E}">
        <p14:creationId xmlns:p14="http://schemas.microsoft.com/office/powerpoint/2010/main" val="500352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EA131-605C-5913-9DDA-8C5BFCCA4C2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82655C6-D4C6-5811-7758-C12A47D7EA61}"/>
              </a:ext>
            </a:extLst>
          </p:cNvPr>
          <p:cNvPicPr>
            <a:picLocks noChangeAspect="1"/>
          </p:cNvPicPr>
          <p:nvPr/>
        </p:nvPicPr>
        <p:blipFill>
          <a:blip r:embed="rId2"/>
          <a:stretch>
            <a:fillRect/>
          </a:stretch>
        </p:blipFill>
        <p:spPr>
          <a:xfrm>
            <a:off x="-1" y="1438275"/>
            <a:ext cx="12192000" cy="3981450"/>
          </a:xfrm>
          <a:prstGeom prst="rect">
            <a:avLst/>
          </a:prstGeom>
        </p:spPr>
      </p:pic>
      <p:sp>
        <p:nvSpPr>
          <p:cNvPr id="8" name="Title 1">
            <a:extLst>
              <a:ext uri="{FF2B5EF4-FFF2-40B4-BE49-F238E27FC236}">
                <a16:creationId xmlns:a16="http://schemas.microsoft.com/office/drawing/2014/main" id="{4096A401-A92A-EC72-832E-BA79ABE4AE7D}"/>
              </a:ext>
            </a:extLst>
          </p:cNvPr>
          <p:cNvSpPr txBox="1">
            <a:spLocks/>
          </p:cNvSpPr>
          <p:nvPr/>
        </p:nvSpPr>
        <p:spPr>
          <a:xfrm>
            <a:off x="3853883" y="-68197"/>
            <a:ext cx="49635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latin typeface="+mn-lt"/>
              </a:rPr>
              <a:t>Historical Insights</a:t>
            </a:r>
            <a:endParaRPr lang="en-US" b="1" dirty="0">
              <a:latin typeface="+mn-lt"/>
            </a:endParaRPr>
          </a:p>
        </p:txBody>
      </p:sp>
      <p:sp>
        <p:nvSpPr>
          <p:cNvPr id="12" name="TextBox 11">
            <a:extLst>
              <a:ext uri="{FF2B5EF4-FFF2-40B4-BE49-F238E27FC236}">
                <a16:creationId xmlns:a16="http://schemas.microsoft.com/office/drawing/2014/main" id="{FA9CB297-4BD1-B54C-A46D-E7D9E4143DB3}"/>
              </a:ext>
            </a:extLst>
          </p:cNvPr>
          <p:cNvSpPr txBox="1"/>
          <p:nvPr/>
        </p:nvSpPr>
        <p:spPr>
          <a:xfrm>
            <a:off x="4443548" y="795701"/>
            <a:ext cx="3304903" cy="369332"/>
          </a:xfrm>
          <a:prstGeom prst="rect">
            <a:avLst/>
          </a:prstGeom>
          <a:noFill/>
        </p:spPr>
        <p:txBody>
          <a:bodyPr wrap="square">
            <a:spAutoFit/>
          </a:bodyPr>
          <a:lstStyle/>
          <a:p>
            <a:r>
              <a:rPr lang="en-US" sz="1800" dirty="0"/>
              <a:t>Shipment Quantity by Customer</a:t>
            </a:r>
          </a:p>
        </p:txBody>
      </p:sp>
      <p:sp>
        <p:nvSpPr>
          <p:cNvPr id="13" name="TextBox 12">
            <a:extLst>
              <a:ext uri="{FF2B5EF4-FFF2-40B4-BE49-F238E27FC236}">
                <a16:creationId xmlns:a16="http://schemas.microsoft.com/office/drawing/2014/main" id="{D3F4B6F5-0877-BC9C-4038-8C2C10AFB625}"/>
              </a:ext>
            </a:extLst>
          </p:cNvPr>
          <p:cNvSpPr txBox="1"/>
          <p:nvPr/>
        </p:nvSpPr>
        <p:spPr>
          <a:xfrm>
            <a:off x="359230" y="5600634"/>
            <a:ext cx="5120441" cy="646331"/>
          </a:xfrm>
          <a:prstGeom prst="rect">
            <a:avLst/>
          </a:prstGeom>
          <a:noFill/>
        </p:spPr>
        <p:txBody>
          <a:bodyPr wrap="none" rtlCol="0">
            <a:spAutoFit/>
          </a:bodyPr>
          <a:lstStyle/>
          <a:p>
            <a:r>
              <a:rPr lang="en-US" altLang="zh-TW" sz="3600" b="1" dirty="0"/>
              <a:t>Top 3 </a:t>
            </a:r>
            <a:r>
              <a:rPr lang="en-US" sz="3600" b="1" dirty="0"/>
              <a:t>Customer : </a:t>
            </a:r>
            <a:r>
              <a:rPr lang="en-US" sz="3600" b="1" dirty="0">
                <a:solidFill>
                  <a:srgbClr val="01C53D"/>
                </a:solidFill>
              </a:rPr>
              <a:t>1</a:t>
            </a:r>
            <a:r>
              <a:rPr lang="zh-TW" altLang="en-US" sz="3600" b="1" dirty="0">
                <a:solidFill>
                  <a:srgbClr val="01C53D"/>
                </a:solidFill>
              </a:rPr>
              <a:t>、</a:t>
            </a:r>
            <a:r>
              <a:rPr lang="en-US" altLang="zh-TW" sz="3600" b="1" dirty="0">
                <a:solidFill>
                  <a:srgbClr val="01C53D"/>
                </a:solidFill>
              </a:rPr>
              <a:t>5</a:t>
            </a:r>
            <a:r>
              <a:rPr lang="zh-TW" altLang="en-US" sz="3600" b="1" dirty="0">
                <a:solidFill>
                  <a:srgbClr val="01C53D"/>
                </a:solidFill>
              </a:rPr>
              <a:t>、</a:t>
            </a:r>
            <a:r>
              <a:rPr lang="en-US" altLang="zh-TW" sz="3600" b="1" dirty="0">
                <a:solidFill>
                  <a:srgbClr val="01C53D"/>
                </a:solidFill>
              </a:rPr>
              <a:t>8</a:t>
            </a:r>
            <a:endParaRPr lang="en-US" sz="3600" b="1" dirty="0">
              <a:solidFill>
                <a:srgbClr val="01C53D"/>
              </a:solidFill>
            </a:endParaRPr>
          </a:p>
        </p:txBody>
      </p:sp>
    </p:spTree>
    <p:extLst>
      <p:ext uri="{BB962C8B-B14F-4D97-AF65-F5344CB8AC3E}">
        <p14:creationId xmlns:p14="http://schemas.microsoft.com/office/powerpoint/2010/main" val="706779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96180-60B7-DEC5-5185-73DBE39FAA2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71A31DC-69F1-5987-4BE0-966558E1F511}"/>
              </a:ext>
            </a:extLst>
          </p:cNvPr>
          <p:cNvPicPr>
            <a:picLocks noChangeAspect="1"/>
          </p:cNvPicPr>
          <p:nvPr/>
        </p:nvPicPr>
        <p:blipFill>
          <a:blip r:embed="rId2"/>
          <a:srcRect t="5735"/>
          <a:stretch/>
        </p:blipFill>
        <p:spPr>
          <a:xfrm>
            <a:off x="5526365" y="807326"/>
            <a:ext cx="6094476" cy="5243347"/>
          </a:xfrm>
          <a:prstGeom prst="rect">
            <a:avLst/>
          </a:prstGeom>
        </p:spPr>
      </p:pic>
      <p:grpSp>
        <p:nvGrpSpPr>
          <p:cNvPr id="22" name="Group 21">
            <a:extLst>
              <a:ext uri="{FF2B5EF4-FFF2-40B4-BE49-F238E27FC236}">
                <a16:creationId xmlns:a16="http://schemas.microsoft.com/office/drawing/2014/main" id="{6213778E-BC11-959E-F36A-013B0377E201}"/>
              </a:ext>
            </a:extLst>
          </p:cNvPr>
          <p:cNvGrpSpPr/>
          <p:nvPr/>
        </p:nvGrpSpPr>
        <p:grpSpPr>
          <a:xfrm>
            <a:off x="773927" y="2764289"/>
            <a:ext cx="6212089" cy="1325563"/>
            <a:chOff x="892799" y="2903652"/>
            <a:chExt cx="6805735" cy="1325563"/>
          </a:xfrm>
        </p:grpSpPr>
        <p:sp>
          <p:nvSpPr>
            <p:cNvPr id="13" name="Title 1">
              <a:extLst>
                <a:ext uri="{FF2B5EF4-FFF2-40B4-BE49-F238E27FC236}">
                  <a16:creationId xmlns:a16="http://schemas.microsoft.com/office/drawing/2014/main" id="{139EF731-B029-C157-CFF0-19645C6209CE}"/>
                </a:ext>
              </a:extLst>
            </p:cNvPr>
            <p:cNvSpPr txBox="1">
              <a:spLocks/>
            </p:cNvSpPr>
            <p:nvPr/>
          </p:nvSpPr>
          <p:spPr>
            <a:xfrm>
              <a:off x="892799" y="2903652"/>
              <a:ext cx="49635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latin typeface="+mn-lt"/>
                </a:rPr>
                <a:t>Historical Insights</a:t>
              </a:r>
              <a:endParaRPr lang="en-US" b="1" dirty="0">
                <a:latin typeface="+mn-lt"/>
              </a:endParaRPr>
            </a:p>
          </p:txBody>
        </p:sp>
        <p:sp>
          <p:nvSpPr>
            <p:cNvPr id="15" name="TextBox 14">
              <a:extLst>
                <a:ext uri="{FF2B5EF4-FFF2-40B4-BE49-F238E27FC236}">
                  <a16:creationId xmlns:a16="http://schemas.microsoft.com/office/drawing/2014/main" id="{19234D30-BC81-4A76-883C-507BB25145D0}"/>
                </a:ext>
              </a:extLst>
            </p:cNvPr>
            <p:cNvSpPr txBox="1"/>
            <p:nvPr/>
          </p:nvSpPr>
          <p:spPr>
            <a:xfrm>
              <a:off x="1604058" y="3789449"/>
              <a:ext cx="6094476" cy="369332"/>
            </a:xfrm>
            <a:prstGeom prst="rect">
              <a:avLst/>
            </a:prstGeom>
            <a:noFill/>
          </p:spPr>
          <p:txBody>
            <a:bodyPr wrap="square">
              <a:spAutoFit/>
            </a:bodyPr>
            <a:lstStyle/>
            <a:p>
              <a:r>
                <a:rPr lang="en-US" sz="1800" dirty="0"/>
                <a:t>Shipment Quantity by </a:t>
              </a:r>
              <a:r>
                <a:rPr lang="en-US" altLang="zh-TW" dirty="0"/>
                <a:t>Region</a:t>
              </a:r>
              <a:endParaRPr lang="en-US" sz="1800" dirty="0"/>
            </a:p>
          </p:txBody>
        </p:sp>
      </p:grpSp>
      <p:sp>
        <p:nvSpPr>
          <p:cNvPr id="17" name="Rectangle: Rounded Corners 16">
            <a:extLst>
              <a:ext uri="{FF2B5EF4-FFF2-40B4-BE49-F238E27FC236}">
                <a16:creationId xmlns:a16="http://schemas.microsoft.com/office/drawing/2014/main" id="{0772E842-ECE2-D37C-EBA0-2BAEECFC7224}"/>
              </a:ext>
            </a:extLst>
          </p:cNvPr>
          <p:cNvSpPr/>
          <p:nvPr/>
        </p:nvSpPr>
        <p:spPr>
          <a:xfrm>
            <a:off x="4785260" y="790214"/>
            <a:ext cx="1482210" cy="649224"/>
          </a:xfrm>
          <a:prstGeom prst="roundRect">
            <a:avLst/>
          </a:prstGeom>
          <a:solidFill>
            <a:schemeClr val="bg1">
              <a:lumMod val="95000"/>
            </a:schemeClr>
          </a:solidFill>
          <a:ln w="28575">
            <a:solidFill>
              <a:schemeClr val="tx1">
                <a:lumMod val="65000"/>
                <a:lumOff val="35000"/>
              </a:schemeClr>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00642D"/>
                </a:solidFill>
              </a:rPr>
              <a:t>2000</a:t>
            </a:r>
          </a:p>
        </p:txBody>
      </p:sp>
      <p:sp>
        <p:nvSpPr>
          <p:cNvPr id="19" name="Rectangle: Rounded Corners 18">
            <a:extLst>
              <a:ext uri="{FF2B5EF4-FFF2-40B4-BE49-F238E27FC236}">
                <a16:creationId xmlns:a16="http://schemas.microsoft.com/office/drawing/2014/main" id="{98F142EE-963C-A777-F258-3821AA200059}"/>
              </a:ext>
            </a:extLst>
          </p:cNvPr>
          <p:cNvSpPr/>
          <p:nvPr/>
        </p:nvSpPr>
        <p:spPr>
          <a:xfrm>
            <a:off x="6371623" y="5669807"/>
            <a:ext cx="1482210" cy="649224"/>
          </a:xfrm>
          <a:prstGeom prst="roundRect">
            <a:avLst/>
          </a:prstGeom>
          <a:solidFill>
            <a:schemeClr val="bg1">
              <a:lumMod val="95000"/>
            </a:schemeClr>
          </a:solidFill>
          <a:ln w="28575">
            <a:solidFill>
              <a:schemeClr val="tx1">
                <a:lumMod val="65000"/>
                <a:lumOff val="35000"/>
              </a:schemeClr>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00642D"/>
                </a:solidFill>
              </a:rPr>
              <a:t>BE60</a:t>
            </a:r>
          </a:p>
        </p:txBody>
      </p:sp>
      <p:sp>
        <p:nvSpPr>
          <p:cNvPr id="21" name="Rectangle: Rounded Corners 20">
            <a:extLst>
              <a:ext uri="{FF2B5EF4-FFF2-40B4-BE49-F238E27FC236}">
                <a16:creationId xmlns:a16="http://schemas.microsoft.com/office/drawing/2014/main" id="{DB1380F8-7B00-38A9-8F2B-CFF69CE4FB55}"/>
              </a:ext>
            </a:extLst>
          </p:cNvPr>
          <p:cNvSpPr/>
          <p:nvPr/>
        </p:nvSpPr>
        <p:spPr>
          <a:xfrm>
            <a:off x="9881416" y="693685"/>
            <a:ext cx="1482210" cy="649224"/>
          </a:xfrm>
          <a:prstGeom prst="roundRect">
            <a:avLst/>
          </a:prstGeom>
          <a:solidFill>
            <a:schemeClr val="bg1">
              <a:lumMod val="95000"/>
            </a:schemeClr>
          </a:solidFill>
          <a:ln w="28575">
            <a:solidFill>
              <a:schemeClr val="tx1">
                <a:lumMod val="65000"/>
                <a:lumOff val="35000"/>
              </a:schemeClr>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3600" b="1" dirty="0">
                <a:solidFill>
                  <a:srgbClr val="00642D"/>
                </a:solidFill>
              </a:rPr>
              <a:t>SG14</a:t>
            </a:r>
            <a:endParaRPr lang="en-US" sz="3600" b="1" dirty="0">
              <a:solidFill>
                <a:srgbClr val="00642D"/>
              </a:solidFill>
            </a:endParaRPr>
          </a:p>
        </p:txBody>
      </p:sp>
    </p:spTree>
    <p:extLst>
      <p:ext uri="{BB962C8B-B14F-4D97-AF65-F5344CB8AC3E}">
        <p14:creationId xmlns:p14="http://schemas.microsoft.com/office/powerpoint/2010/main" val="4181433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60FD5-2589-30B0-0689-3F2A89ED4C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44AA14-60E8-48CF-B12E-F1D61721090D}"/>
              </a:ext>
            </a:extLst>
          </p:cNvPr>
          <p:cNvSpPr>
            <a:spLocks noGrp="1"/>
          </p:cNvSpPr>
          <p:nvPr>
            <p:ph type="title"/>
          </p:nvPr>
        </p:nvSpPr>
        <p:spPr>
          <a:xfrm>
            <a:off x="223647" y="87857"/>
            <a:ext cx="4819650" cy="1325563"/>
          </a:xfrm>
        </p:spPr>
        <p:txBody>
          <a:bodyPr/>
          <a:lstStyle/>
          <a:p>
            <a:r>
              <a:rPr lang="en-US" altLang="zh-TW" b="1" dirty="0">
                <a:latin typeface="+mn-lt"/>
              </a:rPr>
              <a:t>Forecast Insights</a:t>
            </a:r>
            <a:endParaRPr lang="en-US" b="1" dirty="0">
              <a:latin typeface="+mn-lt"/>
            </a:endParaRPr>
          </a:p>
        </p:txBody>
      </p:sp>
      <p:pic>
        <p:nvPicPr>
          <p:cNvPr id="4" name="Picture 3">
            <a:extLst>
              <a:ext uri="{FF2B5EF4-FFF2-40B4-BE49-F238E27FC236}">
                <a16:creationId xmlns:a16="http://schemas.microsoft.com/office/drawing/2014/main" id="{511A385C-6D89-8F59-A36F-93A4CB001022}"/>
              </a:ext>
            </a:extLst>
          </p:cNvPr>
          <p:cNvPicPr>
            <a:picLocks noChangeAspect="1"/>
          </p:cNvPicPr>
          <p:nvPr/>
        </p:nvPicPr>
        <p:blipFill>
          <a:blip r:embed="rId2"/>
          <a:stretch>
            <a:fillRect/>
          </a:stretch>
        </p:blipFill>
        <p:spPr>
          <a:xfrm>
            <a:off x="0" y="1349412"/>
            <a:ext cx="12192000" cy="4159176"/>
          </a:xfrm>
          <a:prstGeom prst="rect">
            <a:avLst/>
          </a:prstGeom>
        </p:spPr>
      </p:pic>
      <p:sp>
        <p:nvSpPr>
          <p:cNvPr id="9" name="TextBox 8">
            <a:extLst>
              <a:ext uri="{FF2B5EF4-FFF2-40B4-BE49-F238E27FC236}">
                <a16:creationId xmlns:a16="http://schemas.microsoft.com/office/drawing/2014/main" id="{AC0DA5DB-1083-D3CF-A42D-D7D7E6E2F4AB}"/>
              </a:ext>
            </a:extLst>
          </p:cNvPr>
          <p:cNvSpPr txBox="1"/>
          <p:nvPr/>
        </p:nvSpPr>
        <p:spPr>
          <a:xfrm>
            <a:off x="359230" y="5600634"/>
            <a:ext cx="5354479" cy="646331"/>
          </a:xfrm>
          <a:prstGeom prst="rect">
            <a:avLst/>
          </a:prstGeom>
          <a:noFill/>
        </p:spPr>
        <p:txBody>
          <a:bodyPr wrap="none" rtlCol="0">
            <a:spAutoFit/>
          </a:bodyPr>
          <a:lstStyle/>
          <a:p>
            <a:r>
              <a:rPr lang="en-US" altLang="zh-TW" sz="3600" b="1" dirty="0"/>
              <a:t>Top 3 </a:t>
            </a:r>
            <a:r>
              <a:rPr lang="en-US" sz="3600" b="1" dirty="0"/>
              <a:t>Customer : </a:t>
            </a:r>
            <a:r>
              <a:rPr lang="en-US" altLang="zh-TW" sz="3600" b="1" dirty="0">
                <a:solidFill>
                  <a:srgbClr val="01C53D"/>
                </a:solidFill>
              </a:rPr>
              <a:t>5</a:t>
            </a:r>
            <a:r>
              <a:rPr lang="zh-TW" altLang="en-US" sz="3600" b="1" dirty="0">
                <a:solidFill>
                  <a:srgbClr val="01C53D"/>
                </a:solidFill>
              </a:rPr>
              <a:t>、</a:t>
            </a:r>
            <a:r>
              <a:rPr lang="en-US" altLang="zh-TW" sz="3600" b="1" dirty="0">
                <a:solidFill>
                  <a:srgbClr val="01C53D"/>
                </a:solidFill>
              </a:rPr>
              <a:t>8</a:t>
            </a:r>
            <a:r>
              <a:rPr lang="zh-TW" altLang="en-US" sz="3600" b="1" dirty="0">
                <a:solidFill>
                  <a:srgbClr val="01C53D"/>
                </a:solidFill>
              </a:rPr>
              <a:t>、</a:t>
            </a:r>
            <a:r>
              <a:rPr lang="en-US" altLang="zh-TW" sz="3600" b="1" dirty="0">
                <a:solidFill>
                  <a:srgbClr val="01C53D"/>
                </a:solidFill>
              </a:rPr>
              <a:t>10</a:t>
            </a:r>
            <a:endParaRPr lang="en-US" sz="3600" b="1" dirty="0">
              <a:solidFill>
                <a:srgbClr val="01C53D"/>
              </a:solidFill>
            </a:endParaRPr>
          </a:p>
        </p:txBody>
      </p:sp>
    </p:spTree>
    <p:extLst>
      <p:ext uri="{BB962C8B-B14F-4D97-AF65-F5344CB8AC3E}">
        <p14:creationId xmlns:p14="http://schemas.microsoft.com/office/powerpoint/2010/main" val="753048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EFDB0F-0F52-D0D9-FAC2-C14504B3AE5D}"/>
              </a:ext>
            </a:extLst>
          </p:cNvPr>
          <p:cNvPicPr>
            <a:picLocks noChangeAspect="1"/>
          </p:cNvPicPr>
          <p:nvPr/>
        </p:nvPicPr>
        <p:blipFill>
          <a:blip r:embed="rId2"/>
          <a:srcRect t="7390"/>
          <a:stretch/>
        </p:blipFill>
        <p:spPr>
          <a:xfrm>
            <a:off x="3396996" y="1325563"/>
            <a:ext cx="7661505" cy="4480396"/>
          </a:xfrm>
          <a:prstGeom prst="rect">
            <a:avLst/>
          </a:prstGeom>
        </p:spPr>
      </p:pic>
      <p:sp>
        <p:nvSpPr>
          <p:cNvPr id="8" name="Title 1">
            <a:extLst>
              <a:ext uri="{FF2B5EF4-FFF2-40B4-BE49-F238E27FC236}">
                <a16:creationId xmlns:a16="http://schemas.microsoft.com/office/drawing/2014/main" id="{E00FCF14-E13D-4620-953C-A769A0D30F64}"/>
              </a:ext>
            </a:extLst>
          </p:cNvPr>
          <p:cNvSpPr>
            <a:spLocks noGrp="1"/>
          </p:cNvSpPr>
          <p:nvPr>
            <p:ph type="title"/>
          </p:nvPr>
        </p:nvSpPr>
        <p:spPr>
          <a:xfrm>
            <a:off x="260223" y="0"/>
            <a:ext cx="4819650" cy="1325563"/>
          </a:xfrm>
        </p:spPr>
        <p:txBody>
          <a:bodyPr/>
          <a:lstStyle/>
          <a:p>
            <a:r>
              <a:rPr lang="en-US" altLang="zh-TW" b="1" dirty="0">
                <a:latin typeface="+mn-lt"/>
              </a:rPr>
              <a:t>Forecast Insights</a:t>
            </a:r>
            <a:endParaRPr lang="en-US" b="1" dirty="0">
              <a:latin typeface="+mn-lt"/>
            </a:endParaRPr>
          </a:p>
        </p:txBody>
      </p:sp>
      <p:grpSp>
        <p:nvGrpSpPr>
          <p:cNvPr id="10" name="Group 9">
            <a:extLst>
              <a:ext uri="{FF2B5EF4-FFF2-40B4-BE49-F238E27FC236}">
                <a16:creationId xmlns:a16="http://schemas.microsoft.com/office/drawing/2014/main" id="{0FA0C8ED-6D7F-CB57-32B3-139D7FA87DC9}"/>
              </a:ext>
            </a:extLst>
          </p:cNvPr>
          <p:cNvGrpSpPr/>
          <p:nvPr/>
        </p:nvGrpSpPr>
        <p:grpSpPr>
          <a:xfrm>
            <a:off x="1349057" y="6117550"/>
            <a:ext cx="10594299" cy="461665"/>
            <a:chOff x="1138745" y="6071830"/>
            <a:chExt cx="10594299" cy="461665"/>
          </a:xfrm>
        </p:grpSpPr>
        <p:sp>
          <p:nvSpPr>
            <p:cNvPr id="7" name="TextBox 6">
              <a:extLst>
                <a:ext uri="{FF2B5EF4-FFF2-40B4-BE49-F238E27FC236}">
                  <a16:creationId xmlns:a16="http://schemas.microsoft.com/office/drawing/2014/main" id="{8B0B0AD8-C0B1-AA6A-95C2-2206F75086A0}"/>
                </a:ext>
              </a:extLst>
            </p:cNvPr>
            <p:cNvSpPr txBox="1"/>
            <p:nvPr/>
          </p:nvSpPr>
          <p:spPr>
            <a:xfrm>
              <a:off x="1342760" y="6071830"/>
              <a:ext cx="10390284" cy="461665"/>
            </a:xfrm>
            <a:prstGeom prst="rect">
              <a:avLst/>
            </a:prstGeom>
            <a:noFill/>
          </p:spPr>
          <p:txBody>
            <a:bodyPr wrap="square">
              <a:spAutoFit/>
            </a:bodyPr>
            <a:lstStyle/>
            <a:p>
              <a:r>
                <a:rPr lang="en-US" sz="2400" dirty="0"/>
                <a:t>Peaks appear </a:t>
              </a:r>
              <a:r>
                <a:rPr lang="en-US" sz="2400" b="1" dirty="0"/>
                <a:t>roughly every 5–7 days</a:t>
              </a:r>
              <a:r>
                <a:rPr lang="en-US" sz="2400" dirty="0"/>
                <a:t>, suggesting a </a:t>
              </a:r>
              <a:r>
                <a:rPr lang="en-US" sz="2400" b="1" dirty="0"/>
                <a:t>weekly cyclical pattern</a:t>
              </a:r>
              <a:r>
                <a:rPr lang="en-US" sz="2400" dirty="0"/>
                <a:t>.</a:t>
              </a:r>
            </a:p>
          </p:txBody>
        </p:sp>
        <p:sp>
          <p:nvSpPr>
            <p:cNvPr id="9" name="Oval 8">
              <a:extLst>
                <a:ext uri="{FF2B5EF4-FFF2-40B4-BE49-F238E27FC236}">
                  <a16:creationId xmlns:a16="http://schemas.microsoft.com/office/drawing/2014/main" id="{CD89C360-0B63-226A-D909-7C9BE7BDEF4C}"/>
                </a:ext>
              </a:extLst>
            </p:cNvPr>
            <p:cNvSpPr/>
            <p:nvPr/>
          </p:nvSpPr>
          <p:spPr>
            <a:xfrm>
              <a:off x="1138745" y="6254497"/>
              <a:ext cx="96329" cy="96329"/>
            </a:xfrm>
            <a:prstGeom prst="ellipse">
              <a:avLst/>
            </a:prstGeom>
            <a:solidFill>
              <a:srgbClr val="01C5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4CE9A37-A0FA-2C15-2E85-54CA7261007B}"/>
              </a:ext>
            </a:extLst>
          </p:cNvPr>
          <p:cNvSpPr txBox="1"/>
          <p:nvPr/>
        </p:nvSpPr>
        <p:spPr>
          <a:xfrm>
            <a:off x="349758" y="956231"/>
            <a:ext cx="6094476" cy="369332"/>
          </a:xfrm>
          <a:prstGeom prst="rect">
            <a:avLst/>
          </a:prstGeom>
          <a:noFill/>
        </p:spPr>
        <p:txBody>
          <a:bodyPr wrap="square">
            <a:spAutoFit/>
          </a:bodyPr>
          <a:lstStyle/>
          <a:p>
            <a:r>
              <a:rPr lang="en-US" altLang="zh-TW" sz="1800" dirty="0"/>
              <a:t>Forecast Quantity Trend</a:t>
            </a:r>
            <a:endParaRPr lang="en-US" sz="1800" dirty="0"/>
          </a:p>
        </p:txBody>
      </p:sp>
    </p:spTree>
    <p:extLst>
      <p:ext uri="{BB962C8B-B14F-4D97-AF65-F5344CB8AC3E}">
        <p14:creationId xmlns:p14="http://schemas.microsoft.com/office/powerpoint/2010/main" val="1804907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2CD55-59DA-5DAD-F2ED-5EAD70DFF15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73191A6A-A627-6744-AA22-6BDBCADDB856}"/>
              </a:ext>
            </a:extLst>
          </p:cNvPr>
          <p:cNvSpPr/>
          <p:nvPr/>
        </p:nvSpPr>
        <p:spPr>
          <a:xfrm>
            <a:off x="0" y="1003915"/>
            <a:ext cx="12192000" cy="3337560"/>
          </a:xfrm>
          <a:prstGeom prst="rect">
            <a:avLst/>
          </a:prstGeom>
          <a:solidFill>
            <a:srgbClr val="01C5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633AE58-EA4B-73EA-0CE8-0B1CDBB83AAB}"/>
              </a:ext>
            </a:extLst>
          </p:cNvPr>
          <p:cNvPicPr>
            <a:picLocks noChangeAspect="1"/>
          </p:cNvPicPr>
          <p:nvPr/>
        </p:nvPicPr>
        <p:blipFill>
          <a:blip r:embed="rId3"/>
          <a:stretch>
            <a:fillRect/>
          </a:stretch>
        </p:blipFill>
        <p:spPr>
          <a:xfrm>
            <a:off x="11188708" y="6464807"/>
            <a:ext cx="869180" cy="216753"/>
          </a:xfrm>
          <a:prstGeom prst="rect">
            <a:avLst/>
          </a:prstGeom>
        </p:spPr>
      </p:pic>
      <p:sp>
        <p:nvSpPr>
          <p:cNvPr id="7" name="Rectangle 6">
            <a:extLst>
              <a:ext uri="{FF2B5EF4-FFF2-40B4-BE49-F238E27FC236}">
                <a16:creationId xmlns:a16="http://schemas.microsoft.com/office/drawing/2014/main" id="{13D4A2CB-EE3E-85D3-3FD4-C0DC53B7F89E}"/>
              </a:ext>
            </a:extLst>
          </p:cNvPr>
          <p:cNvSpPr/>
          <p:nvPr/>
        </p:nvSpPr>
        <p:spPr>
          <a:xfrm>
            <a:off x="0" y="137160"/>
            <a:ext cx="3163824" cy="14630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FB76F76-7224-F7D9-66F1-8DD5C343E376}"/>
              </a:ext>
            </a:extLst>
          </p:cNvPr>
          <p:cNvSpPr/>
          <p:nvPr/>
        </p:nvSpPr>
        <p:spPr>
          <a:xfrm>
            <a:off x="4443984" y="3838555"/>
            <a:ext cx="3108960" cy="4846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46422A2-5DBB-F01B-293E-16A6E5DB0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81117"/>
            <a:ext cx="12192000" cy="6858000"/>
          </a:xfrm>
          <a:prstGeom prst="rect">
            <a:avLst/>
          </a:prstGeom>
        </p:spPr>
      </p:pic>
      <p:sp>
        <p:nvSpPr>
          <p:cNvPr id="9" name="TextBox 8">
            <a:extLst>
              <a:ext uri="{FF2B5EF4-FFF2-40B4-BE49-F238E27FC236}">
                <a16:creationId xmlns:a16="http://schemas.microsoft.com/office/drawing/2014/main" id="{3E683195-4EFD-1AC0-521A-5063D5CCEC59}"/>
              </a:ext>
            </a:extLst>
          </p:cNvPr>
          <p:cNvSpPr txBox="1"/>
          <p:nvPr/>
        </p:nvSpPr>
        <p:spPr>
          <a:xfrm>
            <a:off x="3753852" y="5099411"/>
            <a:ext cx="4684296" cy="707886"/>
          </a:xfrm>
          <a:prstGeom prst="rect">
            <a:avLst/>
          </a:prstGeom>
          <a:noFill/>
        </p:spPr>
        <p:txBody>
          <a:bodyPr wrap="none" rtlCol="0">
            <a:spAutoFit/>
          </a:bodyPr>
          <a:lstStyle/>
          <a:p>
            <a:r>
              <a:rPr lang="en-US" altLang="zh-TW" sz="4000" b="1" dirty="0">
                <a:latin typeface="Arial Black" panose="020B0A04020102020204" pitchFamily="34" charset="0"/>
              </a:rPr>
              <a:t>Model Selection</a:t>
            </a:r>
            <a:endParaRPr lang="en-US" altLang="zh-TW" sz="3200" b="1" dirty="0">
              <a:latin typeface="Arial Black" panose="020B0A04020102020204" pitchFamily="34" charset="0"/>
            </a:endParaRPr>
          </a:p>
        </p:txBody>
      </p:sp>
    </p:spTree>
    <p:extLst>
      <p:ext uri="{BB962C8B-B14F-4D97-AF65-F5344CB8AC3E}">
        <p14:creationId xmlns:p14="http://schemas.microsoft.com/office/powerpoint/2010/main" val="2286496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C622B8-6794-0470-5BA3-C42AA70BEF55}"/>
              </a:ext>
            </a:extLst>
          </p:cNvPr>
          <p:cNvSpPr>
            <a:spLocks noGrp="1"/>
          </p:cNvSpPr>
          <p:nvPr>
            <p:ph type="title"/>
          </p:nvPr>
        </p:nvSpPr>
        <p:spPr>
          <a:xfrm>
            <a:off x="646540" y="2648769"/>
            <a:ext cx="3335969" cy="662781"/>
          </a:xfrm>
        </p:spPr>
        <p:txBody>
          <a:bodyPr>
            <a:normAutofit/>
          </a:bodyPr>
          <a:lstStyle/>
          <a:p>
            <a:r>
              <a:rPr lang="en-US" sz="2400" b="1" dirty="0">
                <a:latin typeface="+mn-lt"/>
              </a:rPr>
              <a:t>Exponential Smoothing</a:t>
            </a:r>
          </a:p>
        </p:txBody>
      </p:sp>
      <p:sp>
        <p:nvSpPr>
          <p:cNvPr id="6" name="TextBox 5">
            <a:extLst>
              <a:ext uri="{FF2B5EF4-FFF2-40B4-BE49-F238E27FC236}">
                <a16:creationId xmlns:a16="http://schemas.microsoft.com/office/drawing/2014/main" id="{AA7ADE72-18BC-8EB1-EBE3-BDD9878D095D}"/>
              </a:ext>
            </a:extLst>
          </p:cNvPr>
          <p:cNvSpPr txBox="1"/>
          <p:nvPr/>
        </p:nvSpPr>
        <p:spPr>
          <a:xfrm>
            <a:off x="646540" y="4179828"/>
            <a:ext cx="2860622" cy="461665"/>
          </a:xfrm>
          <a:prstGeom prst="rect">
            <a:avLst/>
          </a:prstGeom>
          <a:noFill/>
        </p:spPr>
        <p:txBody>
          <a:bodyPr wrap="square">
            <a:spAutoFit/>
          </a:bodyPr>
          <a:lstStyle/>
          <a:p>
            <a:r>
              <a:rPr lang="en-US" sz="2400" b="1" dirty="0">
                <a:latin typeface="+mn-lt"/>
              </a:rPr>
              <a:t>Moving Average</a:t>
            </a:r>
            <a:endParaRPr lang="en-US" sz="2400" dirty="0"/>
          </a:p>
        </p:txBody>
      </p:sp>
      <p:sp>
        <p:nvSpPr>
          <p:cNvPr id="7" name="Title 1">
            <a:extLst>
              <a:ext uri="{FF2B5EF4-FFF2-40B4-BE49-F238E27FC236}">
                <a16:creationId xmlns:a16="http://schemas.microsoft.com/office/drawing/2014/main" id="{EFEEE599-38BD-3A83-DB87-66DF652138FC}"/>
              </a:ext>
            </a:extLst>
          </p:cNvPr>
          <p:cNvSpPr txBox="1">
            <a:spLocks/>
          </p:cNvSpPr>
          <p:nvPr/>
        </p:nvSpPr>
        <p:spPr>
          <a:xfrm>
            <a:off x="494651" y="1323206"/>
            <a:ext cx="51390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b="1" dirty="0">
                <a:latin typeface="+mn-lt"/>
              </a:rPr>
              <a:t>Understanding the Trend</a:t>
            </a:r>
            <a:endParaRPr lang="en-US" sz="3600" b="1" dirty="0">
              <a:latin typeface="+mn-lt"/>
            </a:endParaRPr>
          </a:p>
        </p:txBody>
      </p:sp>
      <p:pic>
        <p:nvPicPr>
          <p:cNvPr id="8" name="Picture 7">
            <a:extLst>
              <a:ext uri="{FF2B5EF4-FFF2-40B4-BE49-F238E27FC236}">
                <a16:creationId xmlns:a16="http://schemas.microsoft.com/office/drawing/2014/main" id="{FE19889C-C3A4-4B56-A104-E1F6C3BFDFCB}"/>
              </a:ext>
            </a:extLst>
          </p:cNvPr>
          <p:cNvPicPr>
            <a:picLocks noChangeAspect="1"/>
          </p:cNvPicPr>
          <p:nvPr/>
        </p:nvPicPr>
        <p:blipFill>
          <a:blip r:embed="rId3"/>
          <a:stretch>
            <a:fillRect/>
          </a:stretch>
        </p:blipFill>
        <p:spPr>
          <a:xfrm>
            <a:off x="5961010" y="43028"/>
            <a:ext cx="5854390" cy="3385972"/>
          </a:xfrm>
          <a:prstGeom prst="rect">
            <a:avLst/>
          </a:prstGeom>
        </p:spPr>
      </p:pic>
      <p:pic>
        <p:nvPicPr>
          <p:cNvPr id="9" name="Picture 2">
            <a:extLst>
              <a:ext uri="{FF2B5EF4-FFF2-40B4-BE49-F238E27FC236}">
                <a16:creationId xmlns:a16="http://schemas.microsoft.com/office/drawing/2014/main" id="{BD40D0C5-4D35-FC2A-389B-D535ECFAE4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7331" y="3239668"/>
            <a:ext cx="6181747" cy="357530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AB24A46-2A47-2322-285A-95829DEED62F}"/>
              </a:ext>
            </a:extLst>
          </p:cNvPr>
          <p:cNvSpPr txBox="1"/>
          <p:nvPr/>
        </p:nvSpPr>
        <p:spPr>
          <a:xfrm>
            <a:off x="834981" y="3215940"/>
            <a:ext cx="4798672" cy="707886"/>
          </a:xfrm>
          <a:prstGeom prst="rect">
            <a:avLst/>
          </a:prstGeom>
          <a:noFill/>
        </p:spPr>
        <p:txBody>
          <a:bodyPr wrap="square">
            <a:spAutoFit/>
          </a:bodyPr>
          <a:lstStyle/>
          <a:p>
            <a:pPr marL="342900" indent="-342900">
              <a:buFont typeface="Arial" panose="020B0604020202020204" pitchFamily="34" charset="0"/>
              <a:buChar char="•"/>
            </a:pPr>
            <a:r>
              <a:rPr lang="en-US" sz="2000" dirty="0"/>
              <a:t>Exponential smoothing gives more weight to recent data.</a:t>
            </a:r>
          </a:p>
        </p:txBody>
      </p:sp>
      <p:sp>
        <p:nvSpPr>
          <p:cNvPr id="14" name="TextBox 13">
            <a:extLst>
              <a:ext uri="{FF2B5EF4-FFF2-40B4-BE49-F238E27FC236}">
                <a16:creationId xmlns:a16="http://schemas.microsoft.com/office/drawing/2014/main" id="{EB2BB623-C49D-22AE-EEE2-F1A94E84CF62}"/>
              </a:ext>
            </a:extLst>
          </p:cNvPr>
          <p:cNvSpPr txBox="1"/>
          <p:nvPr/>
        </p:nvSpPr>
        <p:spPr>
          <a:xfrm>
            <a:off x="823591" y="4713954"/>
            <a:ext cx="4245018" cy="707886"/>
          </a:xfrm>
          <a:prstGeom prst="rect">
            <a:avLst/>
          </a:prstGeom>
          <a:noFill/>
        </p:spPr>
        <p:txBody>
          <a:bodyPr wrap="square">
            <a:spAutoFit/>
          </a:bodyPr>
          <a:lstStyle/>
          <a:p>
            <a:pPr marL="342900" indent="-342900">
              <a:buFont typeface="Arial" panose="020B0604020202020204" pitchFamily="34" charset="0"/>
              <a:buChar char="•"/>
            </a:pPr>
            <a:r>
              <a:rPr lang="en-US" sz="2000" dirty="0"/>
              <a:t>The average of data points over a specific window of time, </a:t>
            </a:r>
          </a:p>
        </p:txBody>
      </p:sp>
      <p:sp>
        <p:nvSpPr>
          <p:cNvPr id="16" name="TextBox 15">
            <a:extLst>
              <a:ext uri="{FF2B5EF4-FFF2-40B4-BE49-F238E27FC236}">
                <a16:creationId xmlns:a16="http://schemas.microsoft.com/office/drawing/2014/main" id="{C9F1B807-FEFF-1BA5-B34D-00E3FE5A5A3E}"/>
              </a:ext>
            </a:extLst>
          </p:cNvPr>
          <p:cNvSpPr txBox="1"/>
          <p:nvPr/>
        </p:nvSpPr>
        <p:spPr>
          <a:xfrm>
            <a:off x="3867752" y="2081598"/>
            <a:ext cx="1667985" cy="461665"/>
          </a:xfrm>
          <a:prstGeom prst="rect">
            <a:avLst/>
          </a:prstGeom>
          <a:noFill/>
        </p:spPr>
        <p:txBody>
          <a:bodyPr wrap="square">
            <a:spAutoFit/>
          </a:bodyPr>
          <a:lstStyle/>
          <a:p>
            <a:r>
              <a:rPr lang="en-US" sz="2400" b="1" dirty="0"/>
              <a:t>non-linear </a:t>
            </a:r>
            <a:endParaRPr lang="en-US" sz="2400" dirty="0"/>
          </a:p>
        </p:txBody>
      </p:sp>
    </p:spTree>
    <p:extLst>
      <p:ext uri="{BB962C8B-B14F-4D97-AF65-F5344CB8AC3E}">
        <p14:creationId xmlns:p14="http://schemas.microsoft.com/office/powerpoint/2010/main" val="623319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CD1A34-9E22-93A5-06C0-9B908F5F5EDE}"/>
              </a:ext>
            </a:extLst>
          </p:cNvPr>
          <p:cNvSpPr txBox="1"/>
          <p:nvPr/>
        </p:nvSpPr>
        <p:spPr>
          <a:xfrm>
            <a:off x="7363593" y="182603"/>
            <a:ext cx="3340098" cy="646331"/>
          </a:xfrm>
          <a:prstGeom prst="rect">
            <a:avLst/>
          </a:prstGeom>
          <a:noFill/>
        </p:spPr>
        <p:txBody>
          <a:bodyPr wrap="square">
            <a:spAutoFit/>
          </a:bodyPr>
          <a:lstStyle/>
          <a:p>
            <a:r>
              <a:rPr lang="en-US" sz="3600" b="1" i="0" dirty="0">
                <a:solidFill>
                  <a:srgbClr val="1F1F1F"/>
                </a:solidFill>
                <a:effectLst/>
              </a:rPr>
              <a:t>Random Forest  </a:t>
            </a:r>
          </a:p>
        </p:txBody>
      </p:sp>
      <p:cxnSp>
        <p:nvCxnSpPr>
          <p:cNvPr id="6" name="Straight Connector 5">
            <a:extLst>
              <a:ext uri="{FF2B5EF4-FFF2-40B4-BE49-F238E27FC236}">
                <a16:creationId xmlns:a16="http://schemas.microsoft.com/office/drawing/2014/main" id="{64ED532C-BDE6-6D0E-1BF5-65F8F9FABDB5}"/>
              </a:ext>
            </a:extLst>
          </p:cNvPr>
          <p:cNvCxnSpPr>
            <a:cxnSpLocks/>
          </p:cNvCxnSpPr>
          <p:nvPr/>
        </p:nvCxnSpPr>
        <p:spPr>
          <a:xfrm>
            <a:off x="5905500" y="277016"/>
            <a:ext cx="0" cy="51712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2">
            <a:extLst>
              <a:ext uri="{FF2B5EF4-FFF2-40B4-BE49-F238E27FC236}">
                <a16:creationId xmlns:a16="http://schemas.microsoft.com/office/drawing/2014/main" id="{43B8EB32-DF03-2731-24B8-2D237B80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43034"/>
            <a:ext cx="5875284" cy="29185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7E3B445-4DCA-2C3C-FEDD-7E28835087CB}"/>
              </a:ext>
            </a:extLst>
          </p:cNvPr>
          <p:cNvSpPr txBox="1"/>
          <p:nvPr/>
        </p:nvSpPr>
        <p:spPr>
          <a:xfrm>
            <a:off x="6286501" y="3958127"/>
            <a:ext cx="3681234" cy="1327736"/>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400" i="0" dirty="0">
                <a:solidFill>
                  <a:srgbClr val="1F1F1F"/>
                </a:solidFill>
                <a:effectLst/>
              </a:rPr>
              <a:t>MAPE : </a:t>
            </a:r>
            <a:r>
              <a:rPr lang="en-US" sz="3200" b="1" i="0" u="sng" dirty="0">
                <a:effectLst/>
              </a:rPr>
              <a:t>1.7535 </a:t>
            </a:r>
            <a:endParaRPr lang="en-US" sz="2400" b="1" i="0" u="sng" dirty="0">
              <a:effectLst/>
            </a:endParaRPr>
          </a:p>
          <a:p>
            <a:pPr marL="457200" indent="-457200">
              <a:lnSpc>
                <a:spcPct val="150000"/>
              </a:lnSpc>
              <a:buFont typeface="Arial" panose="020B0604020202020204" pitchFamily="34" charset="0"/>
              <a:buChar char="•"/>
            </a:pPr>
            <a:r>
              <a:rPr lang="en-US" sz="2400" i="0" dirty="0">
                <a:solidFill>
                  <a:srgbClr val="1F1F1F"/>
                </a:solidFill>
                <a:effectLst/>
              </a:rPr>
              <a:t>RMSE : 704,709.63</a:t>
            </a:r>
            <a:endParaRPr lang="en-US" sz="2400" dirty="0"/>
          </a:p>
        </p:txBody>
      </p:sp>
      <p:sp>
        <p:nvSpPr>
          <p:cNvPr id="9" name="TextBox 8">
            <a:extLst>
              <a:ext uri="{FF2B5EF4-FFF2-40B4-BE49-F238E27FC236}">
                <a16:creationId xmlns:a16="http://schemas.microsoft.com/office/drawing/2014/main" id="{03087270-2F78-CD94-4212-003C59D6F511}"/>
              </a:ext>
            </a:extLst>
          </p:cNvPr>
          <p:cNvSpPr txBox="1"/>
          <p:nvPr/>
        </p:nvSpPr>
        <p:spPr>
          <a:xfrm>
            <a:off x="1375708" y="229650"/>
            <a:ext cx="3954185" cy="646331"/>
          </a:xfrm>
          <a:prstGeom prst="rect">
            <a:avLst/>
          </a:prstGeom>
          <a:noFill/>
        </p:spPr>
        <p:txBody>
          <a:bodyPr wrap="square">
            <a:spAutoFit/>
          </a:bodyPr>
          <a:lstStyle/>
          <a:p>
            <a:r>
              <a:rPr lang="en-US" sz="3600" b="1" i="0" dirty="0" err="1">
                <a:solidFill>
                  <a:srgbClr val="1F1F1F"/>
                </a:solidFill>
                <a:effectLst/>
              </a:rPr>
              <a:t>XGBoost</a:t>
            </a:r>
            <a:r>
              <a:rPr lang="en-US" sz="3600" b="1" i="0" dirty="0">
                <a:solidFill>
                  <a:srgbClr val="1F1F1F"/>
                </a:solidFill>
                <a:effectLst/>
              </a:rPr>
              <a:t> Model  </a:t>
            </a:r>
          </a:p>
        </p:txBody>
      </p:sp>
      <p:sp>
        <p:nvSpPr>
          <p:cNvPr id="10" name="TextBox 9">
            <a:extLst>
              <a:ext uri="{FF2B5EF4-FFF2-40B4-BE49-F238E27FC236}">
                <a16:creationId xmlns:a16="http://schemas.microsoft.com/office/drawing/2014/main" id="{BBE642DF-5B48-6793-15E8-4B3B73791C6F}"/>
              </a:ext>
            </a:extLst>
          </p:cNvPr>
          <p:cNvSpPr txBox="1"/>
          <p:nvPr/>
        </p:nvSpPr>
        <p:spPr>
          <a:xfrm>
            <a:off x="468167" y="3958127"/>
            <a:ext cx="3905119" cy="132773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i="0" dirty="0">
                <a:solidFill>
                  <a:srgbClr val="1F1F1F"/>
                </a:solidFill>
                <a:effectLst/>
              </a:rPr>
              <a:t>MAPE :</a:t>
            </a:r>
            <a:r>
              <a:rPr lang="en-US" sz="3200" b="1" i="0" u="sng" dirty="0">
                <a:effectLst/>
              </a:rPr>
              <a:t>2.0500</a:t>
            </a:r>
            <a:r>
              <a:rPr lang="en-US" sz="3200" b="1" i="0" dirty="0">
                <a:solidFill>
                  <a:srgbClr val="0070C0"/>
                </a:solidFill>
                <a:effectLst/>
              </a:rPr>
              <a:t> </a:t>
            </a:r>
          </a:p>
          <a:p>
            <a:pPr marL="342900" indent="-342900">
              <a:lnSpc>
                <a:spcPct val="150000"/>
              </a:lnSpc>
              <a:buFont typeface="Arial" panose="020B0604020202020204" pitchFamily="34" charset="0"/>
              <a:buChar char="•"/>
            </a:pPr>
            <a:r>
              <a:rPr lang="en-US" sz="2400" i="0" dirty="0">
                <a:solidFill>
                  <a:srgbClr val="1F1F1F"/>
                </a:solidFill>
                <a:effectLst/>
              </a:rPr>
              <a:t>RMSE : 768,209.04</a:t>
            </a:r>
            <a:endParaRPr lang="en-US" sz="2400" dirty="0"/>
          </a:p>
        </p:txBody>
      </p:sp>
      <p:pic>
        <p:nvPicPr>
          <p:cNvPr id="11" name="Picture 2">
            <a:extLst>
              <a:ext uri="{FF2B5EF4-FFF2-40B4-BE49-F238E27FC236}">
                <a16:creationId xmlns:a16="http://schemas.microsoft.com/office/drawing/2014/main" id="{1D0AF7FF-DD08-E041-88F1-9BCB64EDB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402" y="1130604"/>
            <a:ext cx="5528599" cy="27433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4714E55-FBED-8254-9B22-801BA6E0626B}"/>
              </a:ext>
            </a:extLst>
          </p:cNvPr>
          <p:cNvSpPr txBox="1"/>
          <p:nvPr/>
        </p:nvSpPr>
        <p:spPr>
          <a:xfrm>
            <a:off x="468167" y="5714062"/>
            <a:ext cx="7213596" cy="830997"/>
          </a:xfrm>
          <a:prstGeom prst="rect">
            <a:avLst/>
          </a:prstGeom>
          <a:noFill/>
          <a:ln w="19050">
            <a:solidFill>
              <a:srgbClr val="01C53D"/>
            </a:solidFill>
            <a:prstDash val="lgDashDotDot"/>
          </a:ln>
        </p:spPr>
        <p:txBody>
          <a:bodyPr wrap="square" rtlCol="0">
            <a:spAutoFit/>
          </a:bodyPr>
          <a:lstStyle/>
          <a:p>
            <a:r>
              <a:rPr lang="en-US" sz="2400" dirty="0"/>
              <a:t>We chose </a:t>
            </a:r>
            <a:r>
              <a:rPr lang="en-US" sz="2400" dirty="0" err="1"/>
              <a:t>XGBoost</a:t>
            </a:r>
            <a:r>
              <a:rPr lang="en-US" sz="2400" dirty="0"/>
              <a:t> over Random Forest because </a:t>
            </a:r>
            <a:r>
              <a:rPr lang="en-US" sz="2400" b="1" dirty="0"/>
              <a:t>it better captures seasonal patterns and trends.</a:t>
            </a:r>
          </a:p>
        </p:txBody>
      </p:sp>
      <p:grpSp>
        <p:nvGrpSpPr>
          <p:cNvPr id="20" name="Group 19">
            <a:extLst>
              <a:ext uri="{FF2B5EF4-FFF2-40B4-BE49-F238E27FC236}">
                <a16:creationId xmlns:a16="http://schemas.microsoft.com/office/drawing/2014/main" id="{DD9E1956-B5E8-529C-D74D-2319842FAD39}"/>
              </a:ext>
            </a:extLst>
          </p:cNvPr>
          <p:cNvGrpSpPr/>
          <p:nvPr/>
        </p:nvGrpSpPr>
        <p:grpSpPr>
          <a:xfrm>
            <a:off x="-97299" y="-228832"/>
            <a:ext cx="12517899" cy="7442432"/>
            <a:chOff x="-97299" y="-228832"/>
            <a:chExt cx="12517899" cy="7442432"/>
          </a:xfrm>
        </p:grpSpPr>
        <p:sp>
          <p:nvSpPr>
            <p:cNvPr id="19" name="Rectangle 18">
              <a:extLst>
                <a:ext uri="{FF2B5EF4-FFF2-40B4-BE49-F238E27FC236}">
                  <a16:creationId xmlns:a16="http://schemas.microsoft.com/office/drawing/2014/main" id="{1E16B5AE-28AA-028D-7CC7-723E0C60293C}"/>
                </a:ext>
              </a:extLst>
            </p:cNvPr>
            <p:cNvSpPr/>
            <p:nvPr/>
          </p:nvSpPr>
          <p:spPr>
            <a:xfrm>
              <a:off x="-97299" y="-228832"/>
              <a:ext cx="12517899" cy="7442432"/>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D7C5FD3-95D8-A567-7D1D-C4CB2D1717CB}"/>
                </a:ext>
              </a:extLst>
            </p:cNvPr>
            <p:cNvSpPr/>
            <p:nvPr/>
          </p:nvSpPr>
          <p:spPr>
            <a:xfrm>
              <a:off x="2420726" y="1250648"/>
              <a:ext cx="7721599" cy="4533900"/>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t>MAPE (Mean Absolute Percentage Error):</a:t>
              </a:r>
            </a:p>
            <a:p>
              <a:pPr marL="342900" indent="-342900">
                <a:lnSpc>
                  <a:spcPct val="150000"/>
                </a:lnSpc>
                <a:buFont typeface="Arial" panose="020B0604020202020204" pitchFamily="34" charset="0"/>
                <a:buChar char="•"/>
              </a:pPr>
              <a:r>
                <a:rPr lang="en-US" sz="2400" dirty="0"/>
                <a:t> The average difference between forecast and actual, expressed as a percentage.</a:t>
              </a:r>
            </a:p>
            <a:p>
              <a:pPr>
                <a:lnSpc>
                  <a:spcPct val="150000"/>
                </a:lnSpc>
              </a:pPr>
              <a:endParaRPr lang="en-US" sz="2400" dirty="0"/>
            </a:p>
            <a:p>
              <a:pPr>
                <a:lnSpc>
                  <a:spcPct val="150000"/>
                </a:lnSpc>
              </a:pPr>
              <a:r>
                <a:rPr lang="en-US" sz="2400" b="1" dirty="0"/>
                <a:t>RMSE (Root Mean Squared Error)</a:t>
              </a:r>
            </a:p>
            <a:p>
              <a:pPr marL="342900" indent="-342900">
                <a:lnSpc>
                  <a:spcPct val="150000"/>
                </a:lnSpc>
                <a:buFont typeface="Arial" panose="020B0604020202020204" pitchFamily="34" charset="0"/>
                <a:buChar char="•"/>
              </a:pPr>
              <a:r>
                <a:rPr lang="en-US" sz="2400" dirty="0"/>
                <a:t> The average size of the forecast error — larger errors     are penalized more.</a:t>
              </a:r>
            </a:p>
          </p:txBody>
        </p:sp>
      </p:grpSp>
    </p:spTree>
    <p:extLst>
      <p:ext uri="{BB962C8B-B14F-4D97-AF65-F5344CB8AC3E}">
        <p14:creationId xmlns:p14="http://schemas.microsoft.com/office/powerpoint/2010/main" val="20745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5FE04-953C-7B13-E17F-DFB7671C8B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5F447D1-8FF9-8243-52B9-00436BA73988}"/>
              </a:ext>
            </a:extLst>
          </p:cNvPr>
          <p:cNvSpPr txBox="1"/>
          <p:nvPr/>
        </p:nvSpPr>
        <p:spPr>
          <a:xfrm>
            <a:off x="8214993" y="74492"/>
            <a:ext cx="1889735" cy="646331"/>
          </a:xfrm>
          <a:prstGeom prst="rect">
            <a:avLst/>
          </a:prstGeom>
          <a:noFill/>
        </p:spPr>
        <p:txBody>
          <a:bodyPr wrap="square">
            <a:spAutoFit/>
          </a:bodyPr>
          <a:lstStyle/>
          <a:p>
            <a:pPr algn="ctr"/>
            <a:r>
              <a:rPr lang="en-US" sz="3600" b="1" dirty="0">
                <a:solidFill>
                  <a:srgbClr val="1F1F1F"/>
                </a:solidFill>
              </a:rPr>
              <a:t>Prophet</a:t>
            </a:r>
          </a:p>
        </p:txBody>
      </p:sp>
      <p:cxnSp>
        <p:nvCxnSpPr>
          <p:cNvPr id="6" name="Straight Connector 5">
            <a:extLst>
              <a:ext uri="{FF2B5EF4-FFF2-40B4-BE49-F238E27FC236}">
                <a16:creationId xmlns:a16="http://schemas.microsoft.com/office/drawing/2014/main" id="{4E1D5316-96A8-A3C6-4D05-C46F2327BD46}"/>
              </a:ext>
            </a:extLst>
          </p:cNvPr>
          <p:cNvCxnSpPr>
            <a:cxnSpLocks/>
          </p:cNvCxnSpPr>
          <p:nvPr/>
        </p:nvCxnSpPr>
        <p:spPr>
          <a:xfrm>
            <a:off x="5955604" y="251964"/>
            <a:ext cx="0" cy="66060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5F17BAA-374F-87E0-F009-34DB7825D4AA}"/>
              </a:ext>
            </a:extLst>
          </p:cNvPr>
          <p:cNvSpPr txBox="1"/>
          <p:nvPr/>
        </p:nvSpPr>
        <p:spPr>
          <a:xfrm>
            <a:off x="1011917" y="74492"/>
            <a:ext cx="3954185" cy="646331"/>
          </a:xfrm>
          <a:prstGeom prst="rect">
            <a:avLst/>
          </a:prstGeom>
          <a:noFill/>
        </p:spPr>
        <p:txBody>
          <a:bodyPr wrap="square">
            <a:spAutoFit/>
          </a:bodyPr>
          <a:lstStyle/>
          <a:p>
            <a:pPr algn="ctr"/>
            <a:r>
              <a:rPr lang="en-US" sz="3600" b="1" dirty="0">
                <a:solidFill>
                  <a:srgbClr val="1F1F1F"/>
                </a:solidFill>
              </a:rPr>
              <a:t>SARIMAX</a:t>
            </a:r>
          </a:p>
        </p:txBody>
      </p:sp>
      <p:sp>
        <p:nvSpPr>
          <p:cNvPr id="13" name="TextBox 12">
            <a:extLst>
              <a:ext uri="{FF2B5EF4-FFF2-40B4-BE49-F238E27FC236}">
                <a16:creationId xmlns:a16="http://schemas.microsoft.com/office/drawing/2014/main" id="{CAA4A856-948E-C3EC-1899-D925B0428645}"/>
              </a:ext>
            </a:extLst>
          </p:cNvPr>
          <p:cNvSpPr txBox="1"/>
          <p:nvPr/>
        </p:nvSpPr>
        <p:spPr>
          <a:xfrm>
            <a:off x="225197" y="5123368"/>
            <a:ext cx="5412600" cy="1569660"/>
          </a:xfrm>
          <a:prstGeom prst="rect">
            <a:avLst/>
          </a:prstGeom>
          <a:noFill/>
          <a:ln w="19050">
            <a:solidFill>
              <a:srgbClr val="01C53D"/>
            </a:solidFill>
            <a:prstDash val="lgDashDotDot"/>
          </a:ln>
        </p:spPr>
        <p:txBody>
          <a:bodyPr wrap="square" rtlCol="0">
            <a:spAutoFit/>
          </a:bodyPr>
          <a:lstStyle/>
          <a:p>
            <a:r>
              <a:rPr lang="en-US" sz="2400" dirty="0"/>
              <a:t>Due to limited training data, it </a:t>
            </a:r>
            <a:r>
              <a:rPr lang="en-US" sz="2400" b="1" dirty="0"/>
              <a:t>fails to generalize future trends and produces mechanical, unrealistic patterns after March.</a:t>
            </a:r>
          </a:p>
        </p:txBody>
      </p:sp>
      <p:pic>
        <p:nvPicPr>
          <p:cNvPr id="2" name="Picture 2">
            <a:extLst>
              <a:ext uri="{FF2B5EF4-FFF2-40B4-BE49-F238E27FC236}">
                <a16:creationId xmlns:a16="http://schemas.microsoft.com/office/drawing/2014/main" id="{8E4EF1E4-C972-9D00-4B20-4F21A8ADF1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5857"/>
            <a:ext cx="5637797" cy="28093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0DD097-42DF-D1CC-A341-96AC3906C3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761770"/>
            <a:ext cx="5924883" cy="2937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AD1DF8-3A56-D7D0-CC27-B3DA51FAD57D}"/>
              </a:ext>
            </a:extLst>
          </p:cNvPr>
          <p:cNvSpPr txBox="1"/>
          <p:nvPr/>
        </p:nvSpPr>
        <p:spPr>
          <a:xfrm>
            <a:off x="374299" y="3429000"/>
            <a:ext cx="3532975" cy="178510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i="0" dirty="0">
                <a:solidFill>
                  <a:srgbClr val="1F1F1F"/>
                </a:solidFill>
                <a:effectLst/>
                <a:cs typeface="Courier New" panose="02070309020205020404" pitchFamily="49" charset="0"/>
              </a:rPr>
              <a:t>MAPE:</a:t>
            </a:r>
            <a:r>
              <a:rPr lang="en-US" sz="2400" b="1" i="0" dirty="0">
                <a:solidFill>
                  <a:srgbClr val="1F1F1F"/>
                </a:solidFill>
                <a:effectLst/>
                <a:cs typeface="Courier New" panose="02070309020205020404" pitchFamily="49" charset="0"/>
              </a:rPr>
              <a:t> </a:t>
            </a:r>
            <a:r>
              <a:rPr lang="en-US" sz="3600" b="1" i="0" dirty="0">
                <a:solidFill>
                  <a:srgbClr val="1F1F1F"/>
                </a:solidFill>
                <a:effectLst/>
                <a:cs typeface="Courier New" panose="02070309020205020404" pitchFamily="49" charset="0"/>
              </a:rPr>
              <a:t>0.5786%</a:t>
            </a:r>
          </a:p>
          <a:p>
            <a:pPr marL="342900" indent="-342900">
              <a:lnSpc>
                <a:spcPct val="150000"/>
              </a:lnSpc>
              <a:buFont typeface="Arial" panose="020B0604020202020204" pitchFamily="34" charset="0"/>
              <a:buChar char="•"/>
            </a:pPr>
            <a:r>
              <a:rPr lang="en-US" sz="2400" i="0" dirty="0">
                <a:solidFill>
                  <a:srgbClr val="1F1F1F"/>
                </a:solidFill>
                <a:effectLst/>
                <a:cs typeface="Courier New" panose="02070309020205020404" pitchFamily="49" charset="0"/>
              </a:rPr>
              <a:t>RMSE: 803,865.3422</a:t>
            </a:r>
            <a:endParaRPr lang="en-US" sz="2400" dirty="0">
              <a:cs typeface="Courier New" panose="02070309020205020404" pitchFamily="49" charset="0"/>
            </a:endParaRPr>
          </a:p>
          <a:p>
            <a:pPr marL="342900" indent="-342900">
              <a:buFont typeface="Arial" panose="020B0604020202020204" pitchFamily="34" charset="0"/>
              <a:buChar char="•"/>
            </a:pPr>
            <a:endParaRPr lang="en-US" sz="2000" b="1" dirty="0">
              <a:cs typeface="Courier New" panose="02070309020205020404" pitchFamily="49" charset="0"/>
            </a:endParaRPr>
          </a:p>
        </p:txBody>
      </p:sp>
      <p:sp>
        <p:nvSpPr>
          <p:cNvPr id="12" name="TextBox 11">
            <a:extLst>
              <a:ext uri="{FF2B5EF4-FFF2-40B4-BE49-F238E27FC236}">
                <a16:creationId xmlns:a16="http://schemas.microsoft.com/office/drawing/2014/main" id="{9D7F4F71-8E5F-4CF0-2F50-699F946F330F}"/>
              </a:ext>
            </a:extLst>
          </p:cNvPr>
          <p:cNvSpPr txBox="1"/>
          <p:nvPr/>
        </p:nvSpPr>
        <p:spPr>
          <a:xfrm>
            <a:off x="6519290" y="3612864"/>
            <a:ext cx="3585438" cy="132773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i="0" dirty="0">
                <a:solidFill>
                  <a:srgbClr val="1F1F1F"/>
                </a:solidFill>
                <a:effectLst/>
                <a:cs typeface="Courier New" panose="02070309020205020404" pitchFamily="49" charset="0"/>
              </a:rPr>
              <a:t>MAPE: </a:t>
            </a:r>
            <a:r>
              <a:rPr lang="en-US" sz="3200" b="1" i="0" dirty="0">
                <a:solidFill>
                  <a:srgbClr val="1F1F1F"/>
                </a:solidFill>
                <a:effectLst/>
                <a:cs typeface="Courier New" panose="02070309020205020404" pitchFamily="49" charset="0"/>
              </a:rPr>
              <a:t>209.98% </a:t>
            </a:r>
            <a:endParaRPr lang="en-US" sz="2400" b="1" i="0" dirty="0">
              <a:solidFill>
                <a:srgbClr val="1F1F1F"/>
              </a:solidFill>
              <a:effectLst/>
              <a:cs typeface="Courier New" panose="02070309020205020404" pitchFamily="49" charset="0"/>
            </a:endParaRPr>
          </a:p>
          <a:p>
            <a:pPr marL="285750" indent="-285750">
              <a:lnSpc>
                <a:spcPct val="150000"/>
              </a:lnSpc>
              <a:buFont typeface="Arial" panose="020B0604020202020204" pitchFamily="34" charset="0"/>
              <a:buChar char="•"/>
            </a:pPr>
            <a:r>
              <a:rPr lang="en-US" sz="2400" i="0" dirty="0">
                <a:solidFill>
                  <a:srgbClr val="1F1F1F"/>
                </a:solidFill>
                <a:effectLst/>
                <a:cs typeface="Courier New" panose="02070309020205020404" pitchFamily="49" charset="0"/>
              </a:rPr>
              <a:t>RMSE: 1,069,484</a:t>
            </a:r>
            <a:endParaRPr lang="en-US" sz="2400" dirty="0">
              <a:cs typeface="Courier New" panose="02070309020205020404" pitchFamily="49" charset="0"/>
            </a:endParaRPr>
          </a:p>
        </p:txBody>
      </p:sp>
      <p:sp>
        <p:nvSpPr>
          <p:cNvPr id="15" name="TextBox 14">
            <a:extLst>
              <a:ext uri="{FF2B5EF4-FFF2-40B4-BE49-F238E27FC236}">
                <a16:creationId xmlns:a16="http://schemas.microsoft.com/office/drawing/2014/main" id="{032EB4FB-4175-BCCE-6393-E0CB32A1F724}"/>
              </a:ext>
            </a:extLst>
          </p:cNvPr>
          <p:cNvSpPr txBox="1"/>
          <p:nvPr/>
        </p:nvSpPr>
        <p:spPr>
          <a:xfrm>
            <a:off x="6396048" y="5308033"/>
            <a:ext cx="5527624" cy="1200329"/>
          </a:xfrm>
          <a:prstGeom prst="rect">
            <a:avLst/>
          </a:prstGeom>
          <a:noFill/>
          <a:ln w="19050">
            <a:solidFill>
              <a:srgbClr val="01C53D"/>
            </a:solidFill>
            <a:prstDash val="lgDashDotDot"/>
          </a:ln>
        </p:spPr>
        <p:txBody>
          <a:bodyPr wrap="square" rtlCol="0">
            <a:spAutoFit/>
          </a:bodyPr>
          <a:lstStyle/>
          <a:p>
            <a:r>
              <a:rPr lang="en-US" sz="2400" dirty="0"/>
              <a:t>Flexible in trend modeling </a:t>
            </a:r>
            <a:r>
              <a:rPr lang="en-US" sz="2400" b="1" dirty="0"/>
              <a:t>but overextended past trends </a:t>
            </a:r>
            <a:r>
              <a:rPr lang="en-US" sz="2400" dirty="0"/>
              <a:t>due to limited data</a:t>
            </a:r>
            <a:endParaRPr lang="en-US" sz="2400" b="1" dirty="0"/>
          </a:p>
        </p:txBody>
      </p:sp>
    </p:spTree>
    <p:extLst>
      <p:ext uri="{BB962C8B-B14F-4D97-AF65-F5344CB8AC3E}">
        <p14:creationId xmlns:p14="http://schemas.microsoft.com/office/powerpoint/2010/main" val="1567027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E9128-2AB9-E816-048F-C0A1AA1A19AA}"/>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E106A1B0-FE56-19F6-AB84-EB199E9DC1A1}"/>
              </a:ext>
            </a:extLst>
          </p:cNvPr>
          <p:cNvSpPr/>
          <p:nvPr/>
        </p:nvSpPr>
        <p:spPr>
          <a:xfrm>
            <a:off x="0" y="1003915"/>
            <a:ext cx="12192000" cy="3337560"/>
          </a:xfrm>
          <a:prstGeom prst="rect">
            <a:avLst/>
          </a:prstGeom>
          <a:solidFill>
            <a:srgbClr val="01C5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1312838-BE38-9C83-C9BE-3634F30AA6E9}"/>
              </a:ext>
            </a:extLst>
          </p:cNvPr>
          <p:cNvPicPr>
            <a:picLocks noChangeAspect="1"/>
          </p:cNvPicPr>
          <p:nvPr/>
        </p:nvPicPr>
        <p:blipFill>
          <a:blip r:embed="rId3"/>
          <a:stretch>
            <a:fillRect/>
          </a:stretch>
        </p:blipFill>
        <p:spPr>
          <a:xfrm>
            <a:off x="11188708" y="6464807"/>
            <a:ext cx="869180" cy="216753"/>
          </a:xfrm>
          <a:prstGeom prst="rect">
            <a:avLst/>
          </a:prstGeom>
        </p:spPr>
      </p:pic>
      <p:sp>
        <p:nvSpPr>
          <p:cNvPr id="7" name="Rectangle 6">
            <a:extLst>
              <a:ext uri="{FF2B5EF4-FFF2-40B4-BE49-F238E27FC236}">
                <a16:creationId xmlns:a16="http://schemas.microsoft.com/office/drawing/2014/main" id="{1BD622D2-1F3B-A594-C9CF-D8CA7F32C8FB}"/>
              </a:ext>
            </a:extLst>
          </p:cNvPr>
          <p:cNvSpPr/>
          <p:nvPr/>
        </p:nvSpPr>
        <p:spPr>
          <a:xfrm>
            <a:off x="0" y="137160"/>
            <a:ext cx="3163824" cy="14630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C5496A-9247-A90E-B0CA-859BA731EC18}"/>
              </a:ext>
            </a:extLst>
          </p:cNvPr>
          <p:cNvSpPr/>
          <p:nvPr/>
        </p:nvSpPr>
        <p:spPr>
          <a:xfrm>
            <a:off x="4443984" y="3838555"/>
            <a:ext cx="3108960" cy="4846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0E6113DA-7019-9FF7-D826-CDCB720418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81117"/>
            <a:ext cx="12192000" cy="6858000"/>
          </a:xfrm>
          <a:prstGeom prst="rect">
            <a:avLst/>
          </a:prstGeom>
        </p:spPr>
      </p:pic>
      <p:sp>
        <p:nvSpPr>
          <p:cNvPr id="9" name="TextBox 8">
            <a:extLst>
              <a:ext uri="{FF2B5EF4-FFF2-40B4-BE49-F238E27FC236}">
                <a16:creationId xmlns:a16="http://schemas.microsoft.com/office/drawing/2014/main" id="{2B9C8EB2-30F1-E469-7301-723CBD36CCAB}"/>
              </a:ext>
            </a:extLst>
          </p:cNvPr>
          <p:cNvSpPr txBox="1"/>
          <p:nvPr/>
        </p:nvSpPr>
        <p:spPr>
          <a:xfrm>
            <a:off x="5332865" y="5297309"/>
            <a:ext cx="1864613" cy="707886"/>
          </a:xfrm>
          <a:prstGeom prst="rect">
            <a:avLst/>
          </a:prstGeom>
          <a:noFill/>
        </p:spPr>
        <p:txBody>
          <a:bodyPr wrap="none" rtlCol="0">
            <a:spAutoFit/>
          </a:bodyPr>
          <a:lstStyle/>
          <a:p>
            <a:r>
              <a:rPr lang="en-US" altLang="zh-TW" sz="4000" b="1" dirty="0">
                <a:latin typeface="Arial Black" panose="020B0A04020102020204" pitchFamily="34" charset="0"/>
              </a:rPr>
              <a:t>Model</a:t>
            </a:r>
            <a:endParaRPr lang="en-US" altLang="zh-TW" sz="3200" b="1" dirty="0">
              <a:latin typeface="Arial Black" panose="020B0A04020102020204" pitchFamily="34" charset="0"/>
            </a:endParaRPr>
          </a:p>
        </p:txBody>
      </p:sp>
    </p:spTree>
    <p:extLst>
      <p:ext uri="{BB962C8B-B14F-4D97-AF65-F5344CB8AC3E}">
        <p14:creationId xmlns:p14="http://schemas.microsoft.com/office/powerpoint/2010/main" val="1513109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C3714-ABFB-FDCE-393D-6D065A9A833E}"/>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8A483260-9DD4-4D33-6200-599DC8F306C0}"/>
              </a:ext>
            </a:extLst>
          </p:cNvPr>
          <p:cNvSpPr/>
          <p:nvPr/>
        </p:nvSpPr>
        <p:spPr>
          <a:xfrm>
            <a:off x="0" y="-54864"/>
            <a:ext cx="12192000" cy="3337560"/>
          </a:xfrm>
          <a:prstGeom prst="rect">
            <a:avLst/>
          </a:prstGeom>
          <a:solidFill>
            <a:srgbClr val="01C5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C401439-49F1-E082-431D-BB7EE24ECDC2}"/>
              </a:ext>
            </a:extLst>
          </p:cNvPr>
          <p:cNvSpPr/>
          <p:nvPr/>
        </p:nvSpPr>
        <p:spPr>
          <a:xfrm>
            <a:off x="0" y="137160"/>
            <a:ext cx="3163824" cy="14630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898346C-0EE8-ADAA-18F9-959D42564FE5}"/>
              </a:ext>
            </a:extLst>
          </p:cNvPr>
          <p:cNvSpPr/>
          <p:nvPr/>
        </p:nvSpPr>
        <p:spPr>
          <a:xfrm>
            <a:off x="4443984" y="2779776"/>
            <a:ext cx="3108960" cy="4846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A200094-F387-0E95-15D9-DD14C580DB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39896"/>
            <a:ext cx="12192000" cy="6858000"/>
          </a:xfrm>
          <a:prstGeom prst="rect">
            <a:avLst/>
          </a:prstGeom>
        </p:spPr>
      </p:pic>
      <p:sp>
        <p:nvSpPr>
          <p:cNvPr id="9" name="TextBox 8">
            <a:extLst>
              <a:ext uri="{FF2B5EF4-FFF2-40B4-BE49-F238E27FC236}">
                <a16:creationId xmlns:a16="http://schemas.microsoft.com/office/drawing/2014/main" id="{72B445BD-AD49-6E0D-3041-6286B430BB77}"/>
              </a:ext>
            </a:extLst>
          </p:cNvPr>
          <p:cNvSpPr txBox="1"/>
          <p:nvPr/>
        </p:nvSpPr>
        <p:spPr>
          <a:xfrm>
            <a:off x="846582" y="3673650"/>
            <a:ext cx="1452642" cy="584775"/>
          </a:xfrm>
          <a:prstGeom prst="rect">
            <a:avLst/>
          </a:prstGeom>
          <a:noFill/>
        </p:spPr>
        <p:txBody>
          <a:bodyPr wrap="none" rtlCol="0">
            <a:spAutoFit/>
          </a:bodyPr>
          <a:lstStyle/>
          <a:p>
            <a:r>
              <a:rPr lang="en-US" altLang="zh-TW" sz="3200" b="1" dirty="0"/>
              <a:t>Outline</a:t>
            </a:r>
          </a:p>
        </p:txBody>
      </p:sp>
      <p:grpSp>
        <p:nvGrpSpPr>
          <p:cNvPr id="20" name="Group 19">
            <a:extLst>
              <a:ext uri="{FF2B5EF4-FFF2-40B4-BE49-F238E27FC236}">
                <a16:creationId xmlns:a16="http://schemas.microsoft.com/office/drawing/2014/main" id="{485987F1-9C08-F74F-8E2D-0F82983EF390}"/>
              </a:ext>
            </a:extLst>
          </p:cNvPr>
          <p:cNvGrpSpPr/>
          <p:nvPr/>
        </p:nvGrpSpPr>
        <p:grpSpPr>
          <a:xfrm>
            <a:off x="985478" y="4479577"/>
            <a:ext cx="10931444" cy="1619471"/>
            <a:chOff x="-3995125" y="5370011"/>
            <a:chExt cx="13581354" cy="1619471"/>
          </a:xfrm>
        </p:grpSpPr>
        <p:sp>
          <p:nvSpPr>
            <p:cNvPr id="15" name="TextBox 14">
              <a:extLst>
                <a:ext uri="{FF2B5EF4-FFF2-40B4-BE49-F238E27FC236}">
                  <a16:creationId xmlns:a16="http://schemas.microsoft.com/office/drawing/2014/main" id="{2421CAF3-DC54-E205-AC69-4E4B421500E1}"/>
                </a:ext>
              </a:extLst>
            </p:cNvPr>
            <p:cNvSpPr txBox="1"/>
            <p:nvPr/>
          </p:nvSpPr>
          <p:spPr>
            <a:xfrm>
              <a:off x="-3995125" y="6158485"/>
              <a:ext cx="1054263" cy="830997"/>
            </a:xfrm>
            <a:prstGeom prst="rect">
              <a:avLst/>
            </a:prstGeom>
            <a:noFill/>
          </p:spPr>
          <p:txBody>
            <a:bodyPr wrap="none" rtlCol="0">
              <a:spAutoFit/>
            </a:bodyPr>
            <a:lstStyle/>
            <a:p>
              <a:pPr marL="342900" indent="-342900">
                <a:buFont typeface="Arial" panose="020B0604020202020204" pitchFamily="34" charset="0"/>
                <a:buChar char="•"/>
              </a:pPr>
              <a:r>
                <a:rPr lang="en-US" sz="2400" b="1" dirty="0"/>
                <a:t>EDA</a:t>
              </a:r>
            </a:p>
            <a:p>
              <a:pPr marL="342900" indent="-342900">
                <a:buFont typeface="Arial" panose="020B0604020202020204" pitchFamily="34" charset="0"/>
                <a:buChar char="•"/>
              </a:pPr>
              <a:endParaRPr lang="en-US" sz="2400" b="1" dirty="0"/>
            </a:p>
          </p:txBody>
        </p:sp>
        <p:sp>
          <p:nvSpPr>
            <p:cNvPr id="17" name="TextBox 16">
              <a:extLst>
                <a:ext uri="{FF2B5EF4-FFF2-40B4-BE49-F238E27FC236}">
                  <a16:creationId xmlns:a16="http://schemas.microsoft.com/office/drawing/2014/main" id="{CC88EFC2-8A44-DF9D-E509-2D2D1894243C}"/>
                </a:ext>
              </a:extLst>
            </p:cNvPr>
            <p:cNvSpPr txBox="1"/>
            <p:nvPr/>
          </p:nvSpPr>
          <p:spPr>
            <a:xfrm>
              <a:off x="414720" y="5370011"/>
              <a:ext cx="9171509" cy="1569660"/>
            </a:xfrm>
            <a:prstGeom prst="rect">
              <a:avLst/>
            </a:prstGeom>
            <a:noFill/>
          </p:spPr>
          <p:txBody>
            <a:bodyPr wrap="none" rtlCol="0">
              <a:spAutoFit/>
            </a:bodyPr>
            <a:lstStyle/>
            <a:p>
              <a:pPr marL="342900" indent="-342900">
                <a:buFont typeface="Arial" panose="020B0604020202020204" pitchFamily="34" charset="0"/>
                <a:buChar char="•"/>
              </a:pPr>
              <a:r>
                <a:rPr lang="en-US" sz="2400" b="1" dirty="0"/>
                <a:t>Model</a:t>
              </a:r>
              <a:r>
                <a:rPr lang="en-US" altLang="zh-TW" sz="2400" b="1" dirty="0"/>
                <a:t>:</a:t>
              </a:r>
              <a:r>
                <a:rPr lang="zh-TW" altLang="en-US" sz="2400" b="1" dirty="0"/>
                <a:t> </a:t>
              </a:r>
              <a:endParaRPr lang="en-US" altLang="zh-TW" sz="2400" b="1" dirty="0"/>
            </a:p>
            <a:p>
              <a:pPr marL="914400" lvl="1" indent="-457200">
                <a:buFont typeface="+mj-lt"/>
                <a:buAutoNum type="arabicPeriod"/>
              </a:pPr>
              <a:r>
                <a:rPr lang="en-US" altLang="zh-TW" sz="2400" dirty="0"/>
                <a:t>Model selection</a:t>
              </a:r>
            </a:p>
            <a:p>
              <a:pPr marL="914400" lvl="1" indent="-457200">
                <a:buFont typeface="+mj-lt"/>
                <a:buAutoNum type="arabicPeriod"/>
              </a:pPr>
              <a:r>
                <a:rPr lang="en-US" altLang="zh-TW" sz="2400" dirty="0"/>
                <a:t>Model prediction</a:t>
              </a:r>
            </a:p>
            <a:p>
              <a:pPr marL="914400" lvl="1" indent="-457200">
                <a:buFont typeface="+mj-lt"/>
                <a:buAutoNum type="arabicPeriod"/>
              </a:pPr>
              <a:r>
                <a:rPr lang="en-US" altLang="zh-TW" sz="2400" dirty="0"/>
                <a:t>Testing model responsiveness to NASDAQ changes</a:t>
              </a:r>
              <a:endParaRPr lang="en-US" sz="2400" dirty="0"/>
            </a:p>
          </p:txBody>
        </p:sp>
        <p:sp>
          <p:nvSpPr>
            <p:cNvPr id="4" name="TextBox 3">
              <a:extLst>
                <a:ext uri="{FF2B5EF4-FFF2-40B4-BE49-F238E27FC236}">
                  <a16:creationId xmlns:a16="http://schemas.microsoft.com/office/drawing/2014/main" id="{EC13034D-FF37-1A97-21D0-42566AB44973}"/>
                </a:ext>
              </a:extLst>
            </p:cNvPr>
            <p:cNvSpPr txBox="1"/>
            <p:nvPr/>
          </p:nvSpPr>
          <p:spPr>
            <a:xfrm>
              <a:off x="-3995125" y="5373655"/>
              <a:ext cx="3013646" cy="461665"/>
            </a:xfrm>
            <a:prstGeom prst="rect">
              <a:avLst/>
            </a:prstGeom>
            <a:noFill/>
          </p:spPr>
          <p:txBody>
            <a:bodyPr wrap="none" rtlCol="0">
              <a:spAutoFit/>
            </a:bodyPr>
            <a:lstStyle/>
            <a:p>
              <a:pPr marL="342900" indent="-342900">
                <a:buFont typeface="Arial" panose="020B0604020202020204" pitchFamily="34" charset="0"/>
                <a:buChar char="•"/>
              </a:pPr>
              <a:r>
                <a:rPr lang="en-US" sz="2400" b="1" dirty="0"/>
                <a:t>Problem Statement</a:t>
              </a:r>
            </a:p>
          </p:txBody>
        </p:sp>
      </p:grpSp>
    </p:spTree>
    <p:extLst>
      <p:ext uri="{BB962C8B-B14F-4D97-AF65-F5344CB8AC3E}">
        <p14:creationId xmlns:p14="http://schemas.microsoft.com/office/powerpoint/2010/main" val="101447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E38A7-F928-CE19-7026-283C78FB1CEC}"/>
              </a:ext>
            </a:extLst>
          </p:cNvPr>
          <p:cNvSpPr>
            <a:spLocks noGrp="1"/>
          </p:cNvSpPr>
          <p:nvPr>
            <p:ph type="title"/>
          </p:nvPr>
        </p:nvSpPr>
        <p:spPr>
          <a:xfrm>
            <a:off x="1713978" y="139656"/>
            <a:ext cx="9020827" cy="1325563"/>
          </a:xfrm>
        </p:spPr>
        <p:txBody>
          <a:bodyPr>
            <a:normAutofit/>
          </a:bodyPr>
          <a:lstStyle/>
          <a:p>
            <a:pPr>
              <a:buNone/>
            </a:pPr>
            <a:r>
              <a:rPr lang="en-US" sz="2800" dirty="0">
                <a:latin typeface="Arial Black" panose="020B0A04020102020204" pitchFamily="34" charset="0"/>
              </a:rPr>
              <a:t>Shipment Forecast Overview (Jan-May 2025)</a:t>
            </a:r>
            <a:endParaRPr lang="en-US" sz="2800"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B04C5782-2C27-B841-DBF9-954B213A88B9}"/>
              </a:ext>
            </a:extLst>
          </p:cNvPr>
          <p:cNvSpPr>
            <a:spLocks noGrp="1"/>
          </p:cNvSpPr>
          <p:nvPr>
            <p:ph idx="1"/>
          </p:nvPr>
        </p:nvSpPr>
        <p:spPr>
          <a:xfrm>
            <a:off x="322879" y="1603779"/>
            <a:ext cx="11538580" cy="4683512"/>
          </a:xfrm>
        </p:spPr>
        <p:txBody>
          <a:bodyPr>
            <a:normAutofit fontScale="47500" lnSpcReduction="20000"/>
          </a:bodyPr>
          <a:lstStyle/>
          <a:p>
            <a:pPr marL="0" indent="0">
              <a:buNone/>
            </a:pPr>
            <a:r>
              <a:rPr lang="en-US" sz="6000" b="1" dirty="0"/>
              <a:t>Objective</a:t>
            </a:r>
            <a:r>
              <a:rPr lang="en-US" sz="3600" b="1" dirty="0"/>
              <a:t>:</a:t>
            </a:r>
          </a:p>
          <a:p>
            <a:r>
              <a:rPr lang="en-US" sz="4500" dirty="0"/>
              <a:t>Predict future shipment quantities based on historical patterns</a:t>
            </a:r>
          </a:p>
          <a:p>
            <a:r>
              <a:rPr lang="en-US" sz="4500" dirty="0"/>
              <a:t>Enhance production efficiency, optimize inventory levels, and   streamline delivery and supply planning</a:t>
            </a:r>
          </a:p>
          <a:p>
            <a:pPr marL="0" indent="0">
              <a:buNone/>
            </a:pPr>
            <a:endParaRPr lang="en-US" sz="4500" dirty="0"/>
          </a:p>
          <a:p>
            <a:pPr marL="0" indent="0">
              <a:buNone/>
            </a:pPr>
            <a:r>
              <a:rPr lang="en-US" sz="6000" b="1" dirty="0"/>
              <a:t>Method:</a:t>
            </a:r>
          </a:p>
          <a:p>
            <a:r>
              <a:rPr lang="en-US" sz="4500" dirty="0"/>
              <a:t>Used past shipment data (2023–2024).</a:t>
            </a:r>
          </a:p>
          <a:p>
            <a:r>
              <a:rPr lang="en-US" sz="4500" dirty="0"/>
              <a:t>Forecast generated using XG Boost (a machine learning model).</a:t>
            </a:r>
          </a:p>
          <a:p>
            <a:r>
              <a:rPr lang="en-US" sz="4500" dirty="0"/>
              <a:t>XG Boost is an advanced machine learning tool that helps businesses make highly accurate predictions by combining multiple decision trees, improving decision-making and strategy planning.</a:t>
            </a:r>
            <a:endParaRPr lang="en-US" sz="3400" dirty="0"/>
          </a:p>
          <a:p>
            <a:pPr>
              <a:buFontTx/>
              <a:buChar char="-"/>
            </a:pPr>
            <a:endParaRPr lang="en-US" sz="3400" dirty="0"/>
          </a:p>
          <a:p>
            <a:pPr marL="0" indent="0">
              <a:buNone/>
            </a:pPr>
            <a:r>
              <a:rPr lang="en-US" sz="6000" b="1" dirty="0"/>
              <a:t>Key Takeaways:</a:t>
            </a:r>
          </a:p>
          <a:p>
            <a:r>
              <a:rPr lang="en-US" sz="4500" dirty="0"/>
              <a:t>Forecast closely follows actual shipments for Jan–March 2025.</a:t>
            </a:r>
          </a:p>
          <a:p>
            <a:r>
              <a:rPr lang="en-US" sz="4500" dirty="0"/>
              <a:t>Forecast continues through May 2025 for proactive planning.</a:t>
            </a:r>
          </a:p>
          <a:p>
            <a:endParaRPr lang="en-US" dirty="0"/>
          </a:p>
        </p:txBody>
      </p:sp>
      <p:sp>
        <p:nvSpPr>
          <p:cNvPr id="4" name="Rectangle 3">
            <a:extLst>
              <a:ext uri="{FF2B5EF4-FFF2-40B4-BE49-F238E27FC236}">
                <a16:creationId xmlns:a16="http://schemas.microsoft.com/office/drawing/2014/main" id="{7B921809-16CA-C87E-9C50-6C9F4FC71B46}"/>
              </a:ext>
            </a:extLst>
          </p:cNvPr>
          <p:cNvSpPr/>
          <p:nvPr/>
        </p:nvSpPr>
        <p:spPr>
          <a:xfrm>
            <a:off x="11348581" y="6151053"/>
            <a:ext cx="613086" cy="549595"/>
          </a:xfrm>
          <a:prstGeom prst="rect">
            <a:avLst/>
          </a:prstGeom>
          <a:solidFill>
            <a:srgbClr val="01C5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5367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8B4C01-2B2C-CF40-9F5A-E5CE35FB1630}"/>
              </a:ext>
            </a:extLst>
          </p:cNvPr>
          <p:cNvSpPr txBox="1"/>
          <p:nvPr/>
        </p:nvSpPr>
        <p:spPr>
          <a:xfrm>
            <a:off x="1301946" y="171429"/>
            <a:ext cx="10178275" cy="400110"/>
          </a:xfrm>
          <a:prstGeom prst="rect">
            <a:avLst/>
          </a:prstGeom>
          <a:noFill/>
        </p:spPr>
        <p:txBody>
          <a:bodyPr wrap="square">
            <a:spAutoFit/>
          </a:bodyPr>
          <a:lstStyle/>
          <a:p>
            <a:r>
              <a:rPr lang="en-US" sz="2000" b="1" dirty="0"/>
              <a:t>ASU XG BOOST VS ACTUAL SHIPMENT VS CUSTOMER FORECAST OLD &amp; NEW(JAN-MAY2025) </a:t>
            </a:r>
          </a:p>
        </p:txBody>
      </p:sp>
      <p:pic>
        <p:nvPicPr>
          <p:cNvPr id="12" name="Picture 11" descr="A graph of a number of different colored lines&#10;&#10;AI-generated content may be incorrect.">
            <a:extLst>
              <a:ext uri="{FF2B5EF4-FFF2-40B4-BE49-F238E27FC236}">
                <a16:creationId xmlns:a16="http://schemas.microsoft.com/office/drawing/2014/main" id="{B673C566-F246-BF3A-F09D-0A3DDEED6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933" y="659221"/>
            <a:ext cx="9082131" cy="3872487"/>
          </a:xfrm>
          <a:prstGeom prst="rect">
            <a:avLst/>
          </a:prstGeom>
        </p:spPr>
      </p:pic>
      <p:grpSp>
        <p:nvGrpSpPr>
          <p:cNvPr id="11" name="Group 10">
            <a:extLst>
              <a:ext uri="{FF2B5EF4-FFF2-40B4-BE49-F238E27FC236}">
                <a16:creationId xmlns:a16="http://schemas.microsoft.com/office/drawing/2014/main" id="{890220DD-182E-4E09-F56B-7CB471259A4A}"/>
              </a:ext>
            </a:extLst>
          </p:cNvPr>
          <p:cNvGrpSpPr/>
          <p:nvPr/>
        </p:nvGrpSpPr>
        <p:grpSpPr>
          <a:xfrm>
            <a:off x="1460222" y="4531708"/>
            <a:ext cx="9861722" cy="3058017"/>
            <a:chOff x="1165138" y="4444026"/>
            <a:chExt cx="9861722" cy="3058017"/>
          </a:xfrm>
        </p:grpSpPr>
        <p:sp>
          <p:nvSpPr>
            <p:cNvPr id="6" name="TextBox 5">
              <a:extLst>
                <a:ext uri="{FF2B5EF4-FFF2-40B4-BE49-F238E27FC236}">
                  <a16:creationId xmlns:a16="http://schemas.microsoft.com/office/drawing/2014/main" id="{406B2C10-07CA-0A8A-EB5D-662DA3CBC25C}"/>
                </a:ext>
              </a:extLst>
            </p:cNvPr>
            <p:cNvSpPr txBox="1"/>
            <p:nvPr/>
          </p:nvSpPr>
          <p:spPr>
            <a:xfrm>
              <a:off x="1165138" y="4444026"/>
              <a:ext cx="9861722" cy="3058017"/>
            </a:xfrm>
            <a:prstGeom prst="rect">
              <a:avLst/>
            </a:prstGeom>
            <a:noFill/>
          </p:spPr>
          <p:txBody>
            <a:bodyPr wrap="square">
              <a:spAutoFit/>
            </a:bodyPr>
            <a:lstStyle/>
            <a:p>
              <a:pPr defTabSz="914400">
                <a:lnSpc>
                  <a:spcPct val="120000"/>
                </a:lnSpc>
                <a:spcBef>
                  <a:spcPts val="1000"/>
                </a:spcBef>
                <a:buClr>
                  <a:schemeClr val="bg2">
                    <a:lumMod val="40000"/>
                    <a:lumOff val="60000"/>
                  </a:schemeClr>
                </a:buClr>
                <a:buSzPct val="80000"/>
                <a:defRPr sz="1600" b="1"/>
              </a:pPr>
              <a:r>
                <a:rPr lang="en-US" sz="2400" dirty="0"/>
                <a:t>Graph Insights:</a:t>
              </a:r>
            </a:p>
            <a:p>
              <a:pPr marL="342900" indent="-342900" defTabSz="914400">
                <a:lnSpc>
                  <a:spcPct val="120000"/>
                </a:lnSpc>
                <a:spcBef>
                  <a:spcPts val="1000"/>
                </a:spcBef>
                <a:buClr>
                  <a:schemeClr val="bg2">
                    <a:lumMod val="40000"/>
                    <a:lumOff val="60000"/>
                  </a:schemeClr>
                </a:buClr>
                <a:buSzPct val="80000"/>
                <a:buFont typeface="+mj-lt"/>
                <a:buAutoNum type="arabicPeriod"/>
                <a:defRPr sz="1400"/>
              </a:pPr>
              <a:r>
                <a:rPr lang="en-US" sz="1600" dirty="0"/>
                <a:t>ASU (XGBOOST) Forecast </a:t>
              </a:r>
              <a:r>
                <a:rPr lang="en-US" sz="1600" b="1" dirty="0"/>
                <a:t>(black line</a:t>
              </a:r>
              <a:r>
                <a:rPr lang="en-US" sz="1600" dirty="0"/>
                <a:t>) closely follows the actual shipments </a:t>
              </a:r>
              <a:r>
                <a:rPr lang="en-US" sz="1600" dirty="0">
                  <a:solidFill>
                    <a:schemeClr val="accent6">
                      <a:lumMod val="50000"/>
                    </a:schemeClr>
                  </a:solidFill>
                </a:rPr>
                <a:t>(green line) </a:t>
              </a:r>
              <a:r>
                <a:rPr lang="en-US" sz="1600" dirty="0"/>
                <a:t>from Jan to March 2025</a:t>
              </a:r>
            </a:p>
            <a:p>
              <a:pPr marL="342900" indent="-342900" defTabSz="914400">
                <a:lnSpc>
                  <a:spcPct val="120000"/>
                </a:lnSpc>
                <a:spcBef>
                  <a:spcPts val="1000"/>
                </a:spcBef>
                <a:buClr>
                  <a:schemeClr val="bg2">
                    <a:lumMod val="40000"/>
                    <a:lumOff val="60000"/>
                  </a:schemeClr>
                </a:buClr>
                <a:buSzPct val="80000"/>
                <a:buFont typeface="+mj-lt"/>
                <a:buAutoNum type="arabicPeriod"/>
                <a:defRPr sz="1400"/>
              </a:pPr>
              <a:r>
                <a:rPr lang="en-US" sz="1600" dirty="0"/>
                <a:t>Customer old forecast </a:t>
              </a:r>
              <a:r>
                <a:rPr lang="en-US" sz="1600" dirty="0">
                  <a:solidFill>
                    <a:srgbClr val="FF0000"/>
                  </a:solidFill>
                </a:rPr>
                <a:t>(red line) </a:t>
              </a:r>
              <a:r>
                <a:rPr lang="en-US" sz="1600" dirty="0"/>
                <a:t>significantly underestimate actual demand during Jan to March 2025</a:t>
              </a:r>
            </a:p>
            <a:p>
              <a:pPr marL="342900" indent="-342900" defTabSz="914400">
                <a:lnSpc>
                  <a:spcPct val="120000"/>
                </a:lnSpc>
                <a:spcBef>
                  <a:spcPts val="1000"/>
                </a:spcBef>
                <a:buClr>
                  <a:schemeClr val="bg2">
                    <a:lumMod val="40000"/>
                    <a:lumOff val="60000"/>
                  </a:schemeClr>
                </a:buClr>
                <a:buSzPct val="80000"/>
                <a:buFont typeface="+mj-lt"/>
                <a:buAutoNum type="arabicPeriod"/>
                <a:defRPr sz="1400"/>
              </a:pPr>
              <a:r>
                <a:rPr lang="en-US" sz="1600" dirty="0"/>
                <a:t>Customer’s New Forecast </a:t>
              </a:r>
              <a:r>
                <a:rPr lang="en-US" sz="1600" dirty="0">
                  <a:solidFill>
                    <a:schemeClr val="accent1"/>
                  </a:solidFill>
                </a:rPr>
                <a:t>(blue line) </a:t>
              </a:r>
              <a:r>
                <a:rPr lang="en-US" sz="1600" dirty="0"/>
                <a:t>underestimated actual demand during Jan to March 2025</a:t>
              </a:r>
            </a:p>
            <a:p>
              <a:pPr marL="342900" indent="-342900" defTabSz="914400">
                <a:lnSpc>
                  <a:spcPct val="120000"/>
                </a:lnSpc>
                <a:spcBef>
                  <a:spcPts val="1000"/>
                </a:spcBef>
                <a:buClr>
                  <a:schemeClr val="bg2">
                    <a:lumMod val="40000"/>
                    <a:lumOff val="60000"/>
                  </a:schemeClr>
                </a:buClr>
                <a:buSzPct val="80000"/>
                <a:buFont typeface="+mj-lt"/>
                <a:buAutoNum type="arabicPeriod"/>
                <a:defRPr sz="1400"/>
              </a:pPr>
              <a:r>
                <a:rPr lang="en-US" sz="1600" dirty="0"/>
                <a:t>ASU forecast remain stable and provides reliable planning guidance through May 2025</a:t>
              </a:r>
            </a:p>
            <a:p>
              <a:pPr marL="285750" indent="-285750" defTabSz="914400">
                <a:lnSpc>
                  <a:spcPct val="120000"/>
                </a:lnSpc>
                <a:spcBef>
                  <a:spcPts val="1000"/>
                </a:spcBef>
                <a:buClr>
                  <a:schemeClr val="bg2">
                    <a:lumMod val="40000"/>
                    <a:lumOff val="60000"/>
                  </a:schemeClr>
                </a:buClr>
                <a:buSzPct val="80000"/>
                <a:buFont typeface="Arial" panose="020B0604020202020204" pitchFamily="34" charset="0"/>
                <a:buChar char="•"/>
                <a:defRPr sz="1400"/>
              </a:pPr>
              <a:endParaRPr lang="en-US" sz="1600" dirty="0">
                <a:effectLst>
                  <a:outerShdw blurRad="50800" dist="38100" dir="2700000" algn="tl" rotWithShape="0">
                    <a:srgbClr val="000000">
                      <a:alpha val="48000"/>
                    </a:srgbClr>
                  </a:outerShdw>
                </a:effectLst>
              </a:endParaRPr>
            </a:p>
            <a:p>
              <a:pPr marL="285750" indent="-285750" defTabSz="914400">
                <a:lnSpc>
                  <a:spcPct val="120000"/>
                </a:lnSpc>
                <a:spcBef>
                  <a:spcPts val="1000"/>
                </a:spcBef>
                <a:buClr>
                  <a:schemeClr val="bg2">
                    <a:lumMod val="40000"/>
                    <a:lumOff val="60000"/>
                  </a:schemeClr>
                </a:buClr>
                <a:buSzPct val="80000"/>
                <a:buFont typeface="Arial" panose="020B0604020202020204" pitchFamily="34" charset="0"/>
                <a:buChar char="•"/>
                <a:defRPr sz="1400"/>
              </a:pPr>
              <a:endParaRPr lang="en-US" sz="1600" dirty="0">
                <a:solidFill>
                  <a:srgbClr val="FF0000"/>
                </a:solidFill>
                <a:effectLst>
                  <a:outerShdw blurRad="50800" dist="38100" dir="2700000" algn="tl" rotWithShape="0">
                    <a:srgbClr val="000000">
                      <a:alpha val="48000"/>
                    </a:srgbClr>
                  </a:outerShdw>
                </a:effectLst>
              </a:endParaRPr>
            </a:p>
          </p:txBody>
        </p:sp>
        <p:sp>
          <p:nvSpPr>
            <p:cNvPr id="2" name="Oval 1">
              <a:extLst>
                <a:ext uri="{FF2B5EF4-FFF2-40B4-BE49-F238E27FC236}">
                  <a16:creationId xmlns:a16="http://schemas.microsoft.com/office/drawing/2014/main" id="{69BFE401-A127-C0FB-866E-07D94437D928}"/>
                </a:ext>
              </a:extLst>
            </p:cNvPr>
            <p:cNvSpPr/>
            <p:nvPr/>
          </p:nvSpPr>
          <p:spPr>
            <a:xfrm>
              <a:off x="1371796" y="5207000"/>
              <a:ext cx="56954" cy="5715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E9EE1B3-F2F8-7935-5A4F-E3C5019D8D6D}"/>
                </a:ext>
              </a:extLst>
            </p:cNvPr>
            <p:cNvSpPr/>
            <p:nvPr/>
          </p:nvSpPr>
          <p:spPr>
            <a:xfrm>
              <a:off x="1371796" y="5638800"/>
              <a:ext cx="56954" cy="5715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89CC7FE-72FB-0267-2CD4-890ACA6C9A57}"/>
                </a:ext>
              </a:extLst>
            </p:cNvPr>
            <p:cNvSpPr/>
            <p:nvPr/>
          </p:nvSpPr>
          <p:spPr>
            <a:xfrm>
              <a:off x="1371796" y="6042025"/>
              <a:ext cx="56954" cy="5715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CDF94E2-23D9-AC1B-76DF-1612CE7CBDAA}"/>
                </a:ext>
              </a:extLst>
            </p:cNvPr>
            <p:cNvSpPr/>
            <p:nvPr/>
          </p:nvSpPr>
          <p:spPr>
            <a:xfrm>
              <a:off x="1371796" y="6445250"/>
              <a:ext cx="56954" cy="5715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8368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7F3BB-069B-9585-53B2-97CFDF14D020}"/>
            </a:ext>
          </a:extLst>
        </p:cNvPr>
        <p:cNvGrpSpPr/>
        <p:nvPr/>
      </p:nvGrpSpPr>
      <p:grpSpPr>
        <a:xfrm>
          <a:off x="0" y="0"/>
          <a:ext cx="0" cy="0"/>
          <a:chOff x="0" y="0"/>
          <a:chExt cx="0" cy="0"/>
        </a:xfrm>
      </p:grpSpPr>
      <p:pic>
        <p:nvPicPr>
          <p:cNvPr id="1026" name="Picture 2" descr="white iPad on white surface">
            <a:extLst>
              <a:ext uri="{FF2B5EF4-FFF2-40B4-BE49-F238E27FC236}">
                <a16:creationId xmlns:a16="http://schemas.microsoft.com/office/drawing/2014/main" id="{7E354EBF-B78A-0C56-8C33-6A332188F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122767"/>
            <a:ext cx="12280900" cy="81872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B3A02158-F645-30C3-9072-6DAB2F509087}"/>
              </a:ext>
            </a:extLst>
          </p:cNvPr>
          <p:cNvSpPr/>
          <p:nvPr/>
        </p:nvSpPr>
        <p:spPr>
          <a:xfrm>
            <a:off x="647700" y="431387"/>
            <a:ext cx="10960100" cy="628746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54CE96-76DE-8EE2-E52E-0910FD870760}"/>
              </a:ext>
            </a:extLst>
          </p:cNvPr>
          <p:cNvSpPr>
            <a:spLocks noGrp="1"/>
          </p:cNvSpPr>
          <p:nvPr>
            <p:ph type="title"/>
          </p:nvPr>
        </p:nvSpPr>
        <p:spPr>
          <a:xfrm>
            <a:off x="1308100" y="536139"/>
            <a:ext cx="10960100" cy="1325563"/>
          </a:xfrm>
        </p:spPr>
        <p:txBody>
          <a:bodyPr>
            <a:normAutofit/>
          </a:bodyPr>
          <a:lstStyle/>
          <a:p>
            <a:r>
              <a:rPr lang="en-IN" sz="3200" dirty="0">
                <a:latin typeface="Arial Black" panose="020B0A04020102020204" pitchFamily="34" charset="0"/>
              </a:rPr>
              <a:t>Demand Forecast Evaluation by Customer</a:t>
            </a:r>
            <a:endParaRPr lang="en-US" sz="32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49F6BCC0-A5C8-2913-6C76-1F6BA13308EF}"/>
              </a:ext>
            </a:extLst>
          </p:cNvPr>
          <p:cNvSpPr>
            <a:spLocks noGrp="1"/>
          </p:cNvSpPr>
          <p:nvPr>
            <p:ph idx="1"/>
          </p:nvPr>
        </p:nvSpPr>
        <p:spPr>
          <a:xfrm>
            <a:off x="1308100" y="1966454"/>
            <a:ext cx="10036629" cy="4218328"/>
          </a:xfrm>
        </p:spPr>
        <p:txBody>
          <a:bodyPr>
            <a:normAutofit lnSpcReduction="10000"/>
          </a:bodyPr>
          <a:lstStyle/>
          <a:p>
            <a:pPr>
              <a:buNone/>
            </a:pPr>
            <a:r>
              <a:rPr lang="en-IN" sz="2400" dirty="0"/>
              <a:t>Visual comparison of </a:t>
            </a:r>
            <a:r>
              <a:rPr lang="en-IN" sz="2400" b="1" dirty="0"/>
              <a:t>Customer Old Forecast, Customer New Forecast, ASU Forecast Model, and Actual Shipments</a:t>
            </a:r>
            <a:r>
              <a:rPr lang="en-IN" sz="2400" dirty="0"/>
              <a:t> customer wise.</a:t>
            </a:r>
          </a:p>
          <a:p>
            <a:pPr>
              <a:buNone/>
            </a:pPr>
            <a:endParaRPr lang="en-IN" sz="1800" dirty="0"/>
          </a:p>
          <a:p>
            <a:r>
              <a:rPr lang="en-IN" sz="2400" dirty="0"/>
              <a:t>Identified where forecasts were either:</a:t>
            </a:r>
            <a:br>
              <a:rPr lang="en-IN" sz="2400" dirty="0"/>
            </a:br>
            <a:r>
              <a:rPr lang="en-IN" sz="2400" b="1" dirty="0"/>
              <a:t>• Underestimating demand</a:t>
            </a:r>
            <a:r>
              <a:rPr lang="en-IN" sz="2400" dirty="0"/>
              <a:t> – too conservative, risking missed opportunities</a:t>
            </a:r>
            <a:br>
              <a:rPr lang="en-IN" sz="2400" dirty="0"/>
            </a:br>
            <a:r>
              <a:rPr lang="en-IN" sz="2400" b="1" dirty="0"/>
              <a:t>• Overestimating demand</a:t>
            </a:r>
            <a:r>
              <a:rPr lang="en-IN" sz="2400" dirty="0"/>
              <a:t> – too spiky or aggressive, difficult to act on</a:t>
            </a:r>
            <a:br>
              <a:rPr lang="en-IN" sz="2400" dirty="0"/>
            </a:br>
            <a:r>
              <a:rPr lang="en-IN" sz="2400" b="1" dirty="0"/>
              <a:t>• Or providing stable, reliable guidance</a:t>
            </a:r>
            <a:r>
              <a:rPr lang="en-IN" sz="2400" dirty="0"/>
              <a:t> – closely aligning with shipment trends</a:t>
            </a:r>
          </a:p>
          <a:p>
            <a:r>
              <a:rPr lang="en-IN" sz="2400" dirty="0"/>
              <a:t>Clear variations in </a:t>
            </a:r>
            <a:r>
              <a:rPr lang="en-IN" sz="2400" b="1" dirty="0"/>
              <a:t>forecast behaviour across customers</a:t>
            </a:r>
            <a:r>
              <a:rPr lang="en-IN" sz="2400" dirty="0"/>
              <a:t> show the need for tailored forecasting strategies</a:t>
            </a:r>
          </a:p>
          <a:p>
            <a:r>
              <a:rPr lang="en-IN" sz="2400" dirty="0"/>
              <a:t>This helps determine which approach is </a:t>
            </a:r>
            <a:r>
              <a:rPr lang="en-IN" sz="2400" b="1" dirty="0"/>
              <a:t>most dependable for business planning</a:t>
            </a:r>
            <a:r>
              <a:rPr lang="en-IN" sz="2400" dirty="0"/>
              <a:t> and execution</a:t>
            </a:r>
          </a:p>
        </p:txBody>
      </p:sp>
    </p:spTree>
    <p:extLst>
      <p:ext uri="{BB962C8B-B14F-4D97-AF65-F5344CB8AC3E}">
        <p14:creationId xmlns:p14="http://schemas.microsoft.com/office/powerpoint/2010/main" val="2098526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DF243-8351-5DBD-C0CE-83C2FB9B2632}"/>
            </a:ext>
          </a:extLst>
        </p:cNvPr>
        <p:cNvGrpSpPr/>
        <p:nvPr/>
      </p:nvGrpSpPr>
      <p:grpSpPr>
        <a:xfrm>
          <a:off x="0" y="0"/>
          <a:ext cx="0" cy="0"/>
          <a:chOff x="0" y="0"/>
          <a:chExt cx="0" cy="0"/>
        </a:xfrm>
      </p:grpSpPr>
      <p:pic>
        <p:nvPicPr>
          <p:cNvPr id="7" name="Picture 6" descr="A graph with lines and dots&#10;&#10;AI-generated content may be incorrect.">
            <a:extLst>
              <a:ext uri="{FF2B5EF4-FFF2-40B4-BE49-F238E27FC236}">
                <a16:creationId xmlns:a16="http://schemas.microsoft.com/office/drawing/2014/main" id="{B9D91016-B944-5DEE-D582-15A897A78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62" y="188895"/>
            <a:ext cx="5693803" cy="3011504"/>
          </a:xfrm>
          <a:prstGeom prst="rect">
            <a:avLst/>
          </a:prstGeom>
        </p:spPr>
      </p:pic>
      <p:sp>
        <p:nvSpPr>
          <p:cNvPr id="16" name="Rectangle 15">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with lines and dots&#10;&#10;AI-generated content may be incorrect.">
            <a:extLst>
              <a:ext uri="{FF2B5EF4-FFF2-40B4-BE49-F238E27FC236}">
                <a16:creationId xmlns:a16="http://schemas.microsoft.com/office/drawing/2014/main" id="{8238B6A8-DA57-36CA-0F80-34FCA2034F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960" y="188895"/>
            <a:ext cx="5844877" cy="3011504"/>
          </a:xfrm>
          <a:prstGeom prst="rect">
            <a:avLst/>
          </a:prstGeom>
        </p:spPr>
      </p:pic>
      <p:sp>
        <p:nvSpPr>
          <p:cNvPr id="18" name="Rectangle 17">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AI-generated content may be incorrect.">
            <a:extLst>
              <a:ext uri="{FF2B5EF4-FFF2-40B4-BE49-F238E27FC236}">
                <a16:creationId xmlns:a16="http://schemas.microsoft.com/office/drawing/2014/main" id="{E23352E7-6717-0ED6-5992-D689A93EA5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3474720"/>
            <a:ext cx="5883967" cy="3291840"/>
          </a:xfrm>
          <a:prstGeom prst="rect">
            <a:avLst/>
          </a:prstGeom>
        </p:spPr>
      </p:pic>
      <p:pic>
        <p:nvPicPr>
          <p:cNvPr id="9" name="Picture 8" descr="A graph with different colored lines&#10;&#10;AI-generated content may be incorrect.">
            <a:extLst>
              <a:ext uri="{FF2B5EF4-FFF2-40B4-BE49-F238E27FC236}">
                <a16:creationId xmlns:a16="http://schemas.microsoft.com/office/drawing/2014/main" id="{5878CC7D-2714-1259-99C4-CEEF5A2E60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6960" y="3474720"/>
            <a:ext cx="5844877" cy="3291840"/>
          </a:xfrm>
          <a:prstGeom prst="rect">
            <a:avLst/>
          </a:prstGeom>
        </p:spPr>
      </p:pic>
    </p:spTree>
    <p:extLst>
      <p:ext uri="{BB962C8B-B14F-4D97-AF65-F5344CB8AC3E}">
        <p14:creationId xmlns:p14="http://schemas.microsoft.com/office/powerpoint/2010/main" val="2044918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E6A1D-6C54-6CFE-59F0-0A44280869B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A36AD5-4CA6-BEC7-E460-77C84B3A05F1}"/>
              </a:ext>
            </a:extLst>
          </p:cNvPr>
          <p:cNvSpPr>
            <a:spLocks noGrp="1"/>
          </p:cNvSpPr>
          <p:nvPr>
            <p:ph idx="1"/>
          </p:nvPr>
        </p:nvSpPr>
        <p:spPr>
          <a:xfrm>
            <a:off x="501481" y="1733450"/>
            <a:ext cx="10974901" cy="4683512"/>
          </a:xfrm>
        </p:spPr>
        <p:txBody>
          <a:bodyPr>
            <a:normAutofit/>
          </a:bodyPr>
          <a:lstStyle/>
          <a:p>
            <a:r>
              <a:rPr lang="en-IN" dirty="0"/>
              <a:t>Clear difference in forecast stability between customers — </a:t>
            </a:r>
            <a:r>
              <a:rPr lang="en-IN" b="1" dirty="0"/>
              <a:t>some show consistent patterns, others are highly reactive</a:t>
            </a:r>
            <a:endParaRPr lang="en-IN" dirty="0"/>
          </a:p>
          <a:p>
            <a:r>
              <a:rPr lang="en-IN" dirty="0"/>
              <a:t>Demand fluctuations often driven by </a:t>
            </a:r>
            <a:r>
              <a:rPr lang="en-IN" b="1" dirty="0"/>
              <a:t>last-minute ordering, bulk shipment practices, or gap-filling behaviour from customers</a:t>
            </a:r>
            <a:endParaRPr lang="en-IN" dirty="0"/>
          </a:p>
          <a:p>
            <a:r>
              <a:rPr lang="en-IN" dirty="0"/>
              <a:t>Sharp peaks and drops in certain forecasts </a:t>
            </a:r>
            <a:r>
              <a:rPr lang="en-IN" b="1" dirty="0"/>
              <a:t>mirror actual business actions, not model bias</a:t>
            </a:r>
            <a:endParaRPr lang="en-IN" dirty="0"/>
          </a:p>
          <a:p>
            <a:r>
              <a:rPr lang="en-IN" dirty="0"/>
              <a:t>Fluctuations are higher where </a:t>
            </a:r>
            <a:r>
              <a:rPr lang="en-IN" b="1" dirty="0"/>
              <a:t>forecast inputs themselves are unstable or frequently revised</a:t>
            </a:r>
            <a:endParaRPr lang="en-IN" dirty="0"/>
          </a:p>
          <a:p>
            <a:r>
              <a:rPr lang="en-IN" dirty="0"/>
              <a:t>Highlights the importance of </a:t>
            </a:r>
            <a:r>
              <a:rPr lang="en-IN" b="1" dirty="0"/>
              <a:t>understanding customer-specific ordering behaviour when using forecasts for planning</a:t>
            </a:r>
            <a:endParaRPr lang="en-IN" dirty="0"/>
          </a:p>
          <a:p>
            <a:endParaRPr lang="en-US" dirty="0"/>
          </a:p>
        </p:txBody>
      </p:sp>
      <p:sp>
        <p:nvSpPr>
          <p:cNvPr id="4" name="Title 1">
            <a:extLst>
              <a:ext uri="{FF2B5EF4-FFF2-40B4-BE49-F238E27FC236}">
                <a16:creationId xmlns:a16="http://schemas.microsoft.com/office/drawing/2014/main" id="{F39E5BAC-4F3C-571C-9325-01B7BE091ECF}"/>
              </a:ext>
            </a:extLst>
          </p:cNvPr>
          <p:cNvSpPr txBox="1">
            <a:spLocks/>
          </p:cNvSpPr>
          <p:nvPr/>
        </p:nvSpPr>
        <p:spPr>
          <a:xfrm>
            <a:off x="598714" y="785594"/>
            <a:ext cx="10069286" cy="947856"/>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latin typeface="Arial Black" panose="020B0A04020102020204" pitchFamily="34" charset="0"/>
                <a:cs typeface="Arial" panose="020B0604020202020204" pitchFamily="34" charset="0"/>
              </a:rPr>
              <a:t>Demand Why Forecast Fluctuation Appears in Customer Trends</a:t>
            </a:r>
          </a:p>
          <a:p>
            <a:endParaRPr lang="en-US" sz="36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405DBD05-C9AA-5079-EC31-465E13D30484}"/>
              </a:ext>
            </a:extLst>
          </p:cNvPr>
          <p:cNvSpPr/>
          <p:nvPr/>
        </p:nvSpPr>
        <p:spPr>
          <a:xfrm>
            <a:off x="11873948" y="0"/>
            <a:ext cx="165596" cy="6858000"/>
          </a:xfrm>
          <a:prstGeom prst="rect">
            <a:avLst/>
          </a:prstGeom>
          <a:solidFill>
            <a:srgbClr val="01C53D"/>
          </a:solidFill>
          <a:ln>
            <a:solidFill>
              <a:srgbClr val="01C5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8965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D27C3-E0BF-E924-0DFE-04F7E56DA14F}"/>
            </a:ext>
          </a:extLst>
        </p:cNvPr>
        <p:cNvGrpSpPr/>
        <p:nvPr/>
      </p:nvGrpSpPr>
      <p:grpSpPr>
        <a:xfrm>
          <a:off x="0" y="0"/>
          <a:ext cx="0" cy="0"/>
          <a:chOff x="0" y="0"/>
          <a:chExt cx="0" cy="0"/>
        </a:xfrm>
      </p:grpSpPr>
      <p:pic>
        <p:nvPicPr>
          <p:cNvPr id="1026" name="Picture 2" descr="white iPad on white surface">
            <a:extLst>
              <a:ext uri="{FF2B5EF4-FFF2-40B4-BE49-F238E27FC236}">
                <a16:creationId xmlns:a16="http://schemas.microsoft.com/office/drawing/2014/main" id="{86AD3342-C612-50B4-287B-AB67E637F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122767"/>
            <a:ext cx="12280900" cy="81872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F527575-9AA3-F74A-85DD-D7576137E90F}"/>
              </a:ext>
            </a:extLst>
          </p:cNvPr>
          <p:cNvSpPr/>
          <p:nvPr/>
        </p:nvSpPr>
        <p:spPr>
          <a:xfrm>
            <a:off x="647700" y="569912"/>
            <a:ext cx="10960100" cy="57720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EF568-2FF6-93D7-EBC1-1F5B496C3D21}"/>
              </a:ext>
            </a:extLst>
          </p:cNvPr>
          <p:cNvSpPr>
            <a:spLocks noGrp="1"/>
          </p:cNvSpPr>
          <p:nvPr>
            <p:ph type="title"/>
          </p:nvPr>
        </p:nvSpPr>
        <p:spPr>
          <a:xfrm>
            <a:off x="838200" y="815974"/>
            <a:ext cx="10515600" cy="1325563"/>
          </a:xfrm>
        </p:spPr>
        <p:txBody>
          <a:bodyPr>
            <a:normAutofit/>
          </a:bodyPr>
          <a:lstStyle/>
          <a:p>
            <a:pPr algn="ctr"/>
            <a:r>
              <a:rPr lang="en-US" sz="3600" b="1" dirty="0">
                <a:latin typeface="+mn-lt"/>
              </a:rPr>
              <a:t>Using NASDAQ Data in Avnet's Forecasting</a:t>
            </a:r>
          </a:p>
        </p:txBody>
      </p:sp>
      <p:sp>
        <p:nvSpPr>
          <p:cNvPr id="3" name="Content Placeholder 2">
            <a:extLst>
              <a:ext uri="{FF2B5EF4-FFF2-40B4-BE49-F238E27FC236}">
                <a16:creationId xmlns:a16="http://schemas.microsoft.com/office/drawing/2014/main" id="{B61C23A2-34E0-A109-AA49-76C95117D363}"/>
              </a:ext>
            </a:extLst>
          </p:cNvPr>
          <p:cNvSpPr>
            <a:spLocks noGrp="1"/>
          </p:cNvSpPr>
          <p:nvPr>
            <p:ph idx="1"/>
          </p:nvPr>
        </p:nvSpPr>
        <p:spPr>
          <a:xfrm>
            <a:off x="1624772" y="2141537"/>
            <a:ext cx="9520307" cy="4351338"/>
          </a:xfrm>
        </p:spPr>
        <p:txBody>
          <a:bodyPr>
            <a:normAutofit/>
          </a:bodyPr>
          <a:lstStyle/>
          <a:p>
            <a:pPr>
              <a:buFont typeface="Arial" panose="020B0604020202020204" pitchFamily="34" charset="0"/>
              <a:buChar char="•"/>
            </a:pPr>
            <a:r>
              <a:rPr lang="en-US" sz="3200" dirty="0"/>
              <a:t>NASDAQ reflects macroeconomic trends and investor sentiment in the tech sector, which can influence B2B electronic component distributors like Avnet.</a:t>
            </a:r>
          </a:p>
          <a:p>
            <a:pPr marL="0" indent="0">
              <a:buNone/>
            </a:pPr>
            <a:endParaRPr lang="en-US" sz="3200" dirty="0"/>
          </a:p>
          <a:p>
            <a:pPr>
              <a:buFont typeface="Arial" panose="020B0604020202020204" pitchFamily="34" charset="0"/>
              <a:buChar char="•"/>
            </a:pPr>
            <a:r>
              <a:rPr lang="en-US" sz="3200" dirty="0"/>
              <a:t>A rise or fall in NASDAQ may indicate changing demand environments for tech-related hardware and components.</a:t>
            </a:r>
          </a:p>
          <a:p>
            <a:endParaRPr lang="en-US" dirty="0"/>
          </a:p>
        </p:txBody>
      </p:sp>
    </p:spTree>
    <p:extLst>
      <p:ext uri="{BB962C8B-B14F-4D97-AF65-F5344CB8AC3E}">
        <p14:creationId xmlns:p14="http://schemas.microsoft.com/office/powerpoint/2010/main" val="2519236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68BBD-1FBB-CBC0-1C2F-0F0BC451B3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725B46-DBA4-728E-7CE6-DCB24E42A7E9}"/>
              </a:ext>
            </a:extLst>
          </p:cNvPr>
          <p:cNvSpPr>
            <a:spLocks noGrp="1"/>
          </p:cNvSpPr>
          <p:nvPr>
            <p:ph type="title"/>
          </p:nvPr>
        </p:nvSpPr>
        <p:spPr>
          <a:xfrm>
            <a:off x="558201" y="137160"/>
            <a:ext cx="9412921" cy="1097280"/>
          </a:xfrm>
        </p:spPr>
        <p:txBody>
          <a:bodyPr vert="horz" lIns="68580" tIns="34290" rIns="68580" bIns="34290" rtlCol="0" anchor="ctr">
            <a:normAutofit/>
          </a:bodyPr>
          <a:lstStyle/>
          <a:p>
            <a:r>
              <a:rPr lang="en-US" sz="3200" b="1" dirty="0">
                <a:latin typeface="+mn-lt"/>
              </a:rPr>
              <a:t>Evaluating NASDAQ’s Impact on Demand</a:t>
            </a:r>
          </a:p>
        </p:txBody>
      </p:sp>
      <p:sp>
        <p:nvSpPr>
          <p:cNvPr id="8" name="TextBox 7">
            <a:extLst>
              <a:ext uri="{FF2B5EF4-FFF2-40B4-BE49-F238E27FC236}">
                <a16:creationId xmlns:a16="http://schemas.microsoft.com/office/drawing/2014/main" id="{874527B4-DEE1-4FA2-294A-42E8033778A5}"/>
              </a:ext>
            </a:extLst>
          </p:cNvPr>
          <p:cNvSpPr txBox="1"/>
          <p:nvPr/>
        </p:nvSpPr>
        <p:spPr>
          <a:xfrm>
            <a:off x="5014721" y="1234440"/>
            <a:ext cx="5170932" cy="1097280"/>
          </a:xfrm>
          <a:prstGeom prst="rect">
            <a:avLst/>
          </a:prstGeom>
        </p:spPr>
        <p:txBody>
          <a:bodyPr vert="horz" lIns="68580" tIns="34290" rIns="68580" bIns="34290" rtlCol="0" anchor="ctr">
            <a:normAutofit/>
          </a:bodyPr>
          <a:lstStyle/>
          <a:p>
            <a:pPr indent="-171450">
              <a:lnSpc>
                <a:spcPct val="90000"/>
              </a:lnSpc>
              <a:spcAft>
                <a:spcPts val="450"/>
              </a:spcAft>
              <a:buFont typeface="Arial" panose="020B0604020202020204" pitchFamily="34" charset="0"/>
              <a:buChar char="•"/>
            </a:pPr>
            <a:endParaRPr lang="en-US" sz="1650" dirty="0"/>
          </a:p>
        </p:txBody>
      </p:sp>
      <p:sp>
        <p:nvSpPr>
          <p:cNvPr id="5" name="Rectangle 4">
            <a:extLst>
              <a:ext uri="{FF2B5EF4-FFF2-40B4-BE49-F238E27FC236}">
                <a16:creationId xmlns:a16="http://schemas.microsoft.com/office/drawing/2014/main" id="{9D3A5072-B259-D8EF-B688-592608324BB4}"/>
              </a:ext>
            </a:extLst>
          </p:cNvPr>
          <p:cNvSpPr/>
          <p:nvPr/>
        </p:nvSpPr>
        <p:spPr>
          <a:xfrm>
            <a:off x="10694504" y="0"/>
            <a:ext cx="1497496" cy="6858000"/>
          </a:xfrm>
          <a:prstGeom prst="rect">
            <a:avLst/>
          </a:prstGeom>
          <a:solidFill>
            <a:srgbClr val="01C53D"/>
          </a:solidFill>
          <a:ln>
            <a:solidFill>
              <a:srgbClr val="01C5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A8FAB16-6428-69F8-A436-9E88A81B76AE}"/>
              </a:ext>
            </a:extLst>
          </p:cNvPr>
          <p:cNvSpPr/>
          <p:nvPr/>
        </p:nvSpPr>
        <p:spPr>
          <a:xfrm>
            <a:off x="10694505" y="-69575"/>
            <a:ext cx="347869" cy="7007087"/>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4732F2B-B6F7-3AD3-3325-2BCA438E0A98}"/>
              </a:ext>
            </a:extLst>
          </p:cNvPr>
          <p:cNvPicPr>
            <a:picLocks noChangeAspect="1"/>
          </p:cNvPicPr>
          <p:nvPr/>
        </p:nvPicPr>
        <p:blipFill>
          <a:blip r:embed="rId3"/>
          <a:stretch>
            <a:fillRect/>
          </a:stretch>
        </p:blipFill>
        <p:spPr>
          <a:xfrm>
            <a:off x="2314439" y="1234440"/>
            <a:ext cx="6201832" cy="3674459"/>
          </a:xfrm>
          <a:prstGeom prst="rect">
            <a:avLst/>
          </a:prstGeom>
        </p:spPr>
      </p:pic>
      <p:sp>
        <p:nvSpPr>
          <p:cNvPr id="10" name="TextBox 9">
            <a:extLst>
              <a:ext uri="{FF2B5EF4-FFF2-40B4-BE49-F238E27FC236}">
                <a16:creationId xmlns:a16="http://schemas.microsoft.com/office/drawing/2014/main" id="{DBFB3B24-3C20-E499-420E-75C2D2350FA3}"/>
              </a:ext>
            </a:extLst>
          </p:cNvPr>
          <p:cNvSpPr txBox="1"/>
          <p:nvPr/>
        </p:nvSpPr>
        <p:spPr>
          <a:xfrm>
            <a:off x="708894" y="5183186"/>
            <a:ext cx="9412921" cy="1754326"/>
          </a:xfrm>
          <a:prstGeom prst="rect">
            <a:avLst/>
          </a:prstGeom>
          <a:noFill/>
        </p:spPr>
        <p:txBody>
          <a:bodyPr wrap="square" rtlCol="0">
            <a:spAutoFit/>
          </a:bodyPr>
          <a:lstStyle/>
          <a:p>
            <a:pPr>
              <a:lnSpc>
                <a:spcPct val="150000"/>
              </a:lnSpc>
              <a:buFont typeface="Arial" panose="020B0604020202020204" pitchFamily="34" charset="0"/>
              <a:buChar char="•"/>
            </a:pPr>
            <a:r>
              <a:rPr lang="en-US" sz="2000" dirty="0"/>
              <a:t>No strong linear correlation was found between NASDAQ changes and Avnet’s weekly shipped quantities (high p-value).</a:t>
            </a:r>
          </a:p>
          <a:p>
            <a:pPr>
              <a:lnSpc>
                <a:spcPct val="150000"/>
              </a:lnSpc>
              <a:buFont typeface="Arial" panose="020B0604020202020204" pitchFamily="34" charset="0"/>
              <a:buChar char="•"/>
            </a:pPr>
            <a:r>
              <a:rPr lang="en-US" sz="2000" dirty="0"/>
              <a:t>This suggested </a:t>
            </a:r>
            <a:r>
              <a:rPr lang="en-US" sz="2000" b="1" dirty="0"/>
              <a:t>NASDAQ is not a strong short-term predictor</a:t>
            </a:r>
            <a:r>
              <a:rPr lang="en-US" sz="2000" dirty="0"/>
              <a:t> of Avnet’s weekly demand.</a:t>
            </a:r>
          </a:p>
          <a:p>
            <a:endParaRPr lang="en-US" dirty="0"/>
          </a:p>
        </p:txBody>
      </p:sp>
    </p:spTree>
    <p:extLst>
      <p:ext uri="{BB962C8B-B14F-4D97-AF65-F5344CB8AC3E}">
        <p14:creationId xmlns:p14="http://schemas.microsoft.com/office/powerpoint/2010/main" val="733190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1AB61-E3D5-5DC4-9634-19512C53C7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EFFA55-80DA-33C8-0717-1BF77E5BA0DB}"/>
              </a:ext>
            </a:extLst>
          </p:cNvPr>
          <p:cNvSpPr>
            <a:spLocks noGrp="1"/>
          </p:cNvSpPr>
          <p:nvPr>
            <p:ph type="title"/>
          </p:nvPr>
        </p:nvSpPr>
        <p:spPr>
          <a:xfrm>
            <a:off x="483593" y="522334"/>
            <a:ext cx="10466469" cy="1097280"/>
          </a:xfrm>
        </p:spPr>
        <p:txBody>
          <a:bodyPr vert="horz" lIns="68580" tIns="34290" rIns="68580" bIns="34290" rtlCol="0" anchor="ctr">
            <a:noAutofit/>
          </a:bodyPr>
          <a:lstStyle/>
          <a:p>
            <a:r>
              <a:rPr lang="en-US" sz="4000" b="1" dirty="0">
                <a:latin typeface="+mn-lt"/>
              </a:rPr>
              <a:t>Why We Looked Deeper Into Market Trends</a:t>
            </a:r>
          </a:p>
        </p:txBody>
      </p:sp>
      <p:sp>
        <p:nvSpPr>
          <p:cNvPr id="8" name="TextBox 7">
            <a:extLst>
              <a:ext uri="{FF2B5EF4-FFF2-40B4-BE49-F238E27FC236}">
                <a16:creationId xmlns:a16="http://schemas.microsoft.com/office/drawing/2014/main" id="{6718939E-E557-8CE4-5066-3FF8AD6746F1}"/>
              </a:ext>
            </a:extLst>
          </p:cNvPr>
          <p:cNvSpPr txBox="1"/>
          <p:nvPr/>
        </p:nvSpPr>
        <p:spPr>
          <a:xfrm>
            <a:off x="5014721" y="1234440"/>
            <a:ext cx="5170932" cy="1097280"/>
          </a:xfrm>
          <a:prstGeom prst="rect">
            <a:avLst/>
          </a:prstGeom>
        </p:spPr>
        <p:txBody>
          <a:bodyPr vert="horz" lIns="68580" tIns="34290" rIns="68580" bIns="34290" rtlCol="0" anchor="ctr">
            <a:normAutofit/>
          </a:bodyPr>
          <a:lstStyle/>
          <a:p>
            <a:pPr indent="-171450">
              <a:lnSpc>
                <a:spcPct val="90000"/>
              </a:lnSpc>
              <a:spcAft>
                <a:spcPts val="450"/>
              </a:spcAft>
              <a:buFont typeface="Arial" panose="020B0604020202020204" pitchFamily="34" charset="0"/>
              <a:buChar char="•"/>
            </a:pPr>
            <a:endParaRPr lang="en-US" sz="1500" dirty="0"/>
          </a:p>
        </p:txBody>
      </p:sp>
      <p:sp>
        <p:nvSpPr>
          <p:cNvPr id="3" name="Rectangle 2">
            <a:extLst>
              <a:ext uri="{FF2B5EF4-FFF2-40B4-BE49-F238E27FC236}">
                <a16:creationId xmlns:a16="http://schemas.microsoft.com/office/drawing/2014/main" id="{BAF0E004-B652-F47B-6063-3733DB29ED7C}"/>
              </a:ext>
            </a:extLst>
          </p:cNvPr>
          <p:cNvSpPr/>
          <p:nvPr/>
        </p:nvSpPr>
        <p:spPr>
          <a:xfrm rot="5400000">
            <a:off x="1449264" y="462159"/>
            <a:ext cx="147382" cy="2078725"/>
          </a:xfrm>
          <a:prstGeom prst="rect">
            <a:avLst/>
          </a:prstGeom>
          <a:solidFill>
            <a:srgbClr val="01C53D"/>
          </a:solidFill>
          <a:ln>
            <a:solidFill>
              <a:srgbClr val="01C5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Diagram 8">
            <a:extLst>
              <a:ext uri="{FF2B5EF4-FFF2-40B4-BE49-F238E27FC236}">
                <a16:creationId xmlns:a16="http://schemas.microsoft.com/office/drawing/2014/main" id="{84EDD11C-E35F-FDBC-C36B-4F3F3F84A69E}"/>
              </a:ext>
            </a:extLst>
          </p:cNvPr>
          <p:cNvGraphicFramePr/>
          <p:nvPr/>
        </p:nvGraphicFramePr>
        <p:xfrm>
          <a:off x="1652827" y="1692613"/>
          <a:ext cx="8128000" cy="5301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6DFF079A-9992-BFED-9EC9-35198992199C}"/>
              </a:ext>
            </a:extLst>
          </p:cNvPr>
          <p:cNvSpPr/>
          <p:nvPr/>
        </p:nvSpPr>
        <p:spPr>
          <a:xfrm>
            <a:off x="11081715" y="0"/>
            <a:ext cx="1497496" cy="6858000"/>
          </a:xfrm>
          <a:prstGeom prst="rect">
            <a:avLst/>
          </a:prstGeom>
          <a:solidFill>
            <a:srgbClr val="01C53D"/>
          </a:solidFill>
          <a:ln>
            <a:solidFill>
              <a:srgbClr val="01C5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032F90A-E0C5-FA8C-BD6C-636357D47D54}"/>
              </a:ext>
            </a:extLst>
          </p:cNvPr>
          <p:cNvPicPr>
            <a:picLocks noChangeAspect="1"/>
          </p:cNvPicPr>
          <p:nvPr/>
        </p:nvPicPr>
        <p:blipFill>
          <a:blip r:embed="rId8"/>
          <a:stretch>
            <a:fillRect/>
          </a:stretch>
        </p:blipFill>
        <p:spPr>
          <a:xfrm>
            <a:off x="10819535" y="0"/>
            <a:ext cx="351539" cy="6858000"/>
          </a:xfrm>
          <a:prstGeom prst="rect">
            <a:avLst/>
          </a:prstGeom>
        </p:spPr>
      </p:pic>
    </p:spTree>
    <p:extLst>
      <p:ext uri="{BB962C8B-B14F-4D97-AF65-F5344CB8AC3E}">
        <p14:creationId xmlns:p14="http://schemas.microsoft.com/office/powerpoint/2010/main" val="4083518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B30EF-3627-21BE-5B54-26CF55BF2C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BADAD-ECDE-A024-0D1C-65063495A63E}"/>
              </a:ext>
            </a:extLst>
          </p:cNvPr>
          <p:cNvSpPr>
            <a:spLocks noGrp="1"/>
          </p:cNvSpPr>
          <p:nvPr>
            <p:ph type="title"/>
          </p:nvPr>
        </p:nvSpPr>
        <p:spPr>
          <a:xfrm>
            <a:off x="563850" y="342257"/>
            <a:ext cx="12515541" cy="672768"/>
          </a:xfrm>
        </p:spPr>
        <p:txBody>
          <a:bodyPr vert="horz" lIns="68580" tIns="34290" rIns="68580" bIns="34290" rtlCol="0" anchor="ctr">
            <a:noAutofit/>
          </a:bodyPr>
          <a:lstStyle/>
          <a:p>
            <a:pPr marL="0" marR="0" lvl="0" indent="0" algn="l" defTabSz="914400" rtl="0" eaLnBrk="0" fontAlgn="base" latinLnBrk="0" hangingPunct="0">
              <a:lnSpc>
                <a:spcPct val="100000"/>
              </a:lnSpc>
              <a:spcBef>
                <a:spcPct val="0"/>
              </a:spcBef>
              <a:spcAft>
                <a:spcPct val="0"/>
              </a:spcAft>
              <a:buClrTx/>
              <a:buSzTx/>
              <a:tabLst/>
              <a:defRPr/>
            </a:pPr>
            <a:r>
              <a:rPr kumimoji="0" lang="en-US" altLang="en-US" sz="3200" b="1" i="0" u="none" strike="noStrike" kern="1200" cap="none" spc="0" normalizeH="0" baseline="0" noProof="0" dirty="0">
                <a:ln>
                  <a:noFill/>
                </a:ln>
                <a:solidFill>
                  <a:prstClr val="black"/>
                </a:solidFill>
                <a:effectLst/>
                <a:uLnTx/>
                <a:uFillTx/>
                <a:ea typeface="+mn-ea"/>
                <a:cs typeface="+mn-cs"/>
              </a:rPr>
              <a:t>Smoothed Trend Analysis: </a:t>
            </a:r>
            <a:r>
              <a:rPr lang="zh-TW" altLang="en-US" sz="3200" b="1" dirty="0">
                <a:solidFill>
                  <a:prstClr val="black"/>
                </a:solidFill>
                <a:ea typeface="+mn-ea"/>
                <a:cs typeface="+mn-cs"/>
              </a:rPr>
              <a:t> </a:t>
            </a:r>
            <a:r>
              <a:rPr kumimoji="0" lang="en-US" altLang="en-US" sz="3200" b="1" i="0" u="none" strike="noStrike" kern="1200" cap="none" spc="0" normalizeH="0" baseline="0" noProof="0" dirty="0">
                <a:ln>
                  <a:noFill/>
                </a:ln>
                <a:solidFill>
                  <a:prstClr val="black"/>
                </a:solidFill>
                <a:effectLst/>
                <a:uLnTx/>
                <a:uFillTx/>
                <a:ea typeface="+mn-ea"/>
                <a:cs typeface="+mn-cs"/>
              </a:rPr>
              <a:t>Avnet Demand vs. NASDAQ (2024)</a:t>
            </a:r>
            <a:br>
              <a:rPr kumimoji="0" lang="en-US" altLang="en-US" sz="3200" b="1" i="0" u="none" strike="noStrike" kern="1200" cap="none" spc="0" normalizeH="0" baseline="0" noProof="0" dirty="0">
                <a:ln>
                  <a:noFill/>
                </a:ln>
                <a:solidFill>
                  <a:prstClr val="black"/>
                </a:solidFill>
                <a:effectLst/>
                <a:uLnTx/>
                <a:uFillTx/>
                <a:ea typeface="+mn-ea"/>
                <a:cs typeface="+mn-cs"/>
              </a:rPr>
            </a:br>
            <a:endParaRPr kumimoji="0" lang="en-US" altLang="en-US" sz="3200" b="1" i="0" u="none" strike="noStrike" kern="1200" cap="none" spc="0" normalizeH="0" baseline="0" noProof="0" dirty="0">
              <a:ln>
                <a:noFill/>
              </a:ln>
              <a:solidFill>
                <a:prstClr val="black"/>
              </a:solidFill>
              <a:effectLst/>
              <a:uLnTx/>
              <a:uFillTx/>
              <a:ea typeface="+mn-ea"/>
              <a:cs typeface="+mn-cs"/>
            </a:endParaRPr>
          </a:p>
        </p:txBody>
      </p:sp>
      <p:sp>
        <p:nvSpPr>
          <p:cNvPr id="8" name="TextBox 7">
            <a:extLst>
              <a:ext uri="{FF2B5EF4-FFF2-40B4-BE49-F238E27FC236}">
                <a16:creationId xmlns:a16="http://schemas.microsoft.com/office/drawing/2014/main" id="{1DC0653D-D590-2A1E-E8D7-235064FADAE6}"/>
              </a:ext>
            </a:extLst>
          </p:cNvPr>
          <p:cNvSpPr txBox="1"/>
          <p:nvPr/>
        </p:nvSpPr>
        <p:spPr>
          <a:xfrm>
            <a:off x="5014721" y="1234440"/>
            <a:ext cx="5170932" cy="1097280"/>
          </a:xfrm>
          <a:prstGeom prst="rect">
            <a:avLst/>
          </a:prstGeom>
        </p:spPr>
        <p:txBody>
          <a:bodyPr vert="horz" lIns="68580" tIns="34290" rIns="68580" bIns="34290" rtlCol="0" anchor="ctr">
            <a:normAutofit/>
          </a:bodyPr>
          <a:lstStyle/>
          <a:p>
            <a:pPr indent="-171450">
              <a:lnSpc>
                <a:spcPct val="90000"/>
              </a:lnSpc>
              <a:spcAft>
                <a:spcPts val="450"/>
              </a:spcAft>
              <a:buFont typeface="Arial" panose="020B0604020202020204" pitchFamily="34" charset="0"/>
              <a:buChar char="•"/>
            </a:pPr>
            <a:endParaRPr lang="en-US" sz="1650" dirty="0"/>
          </a:p>
        </p:txBody>
      </p:sp>
      <p:sp>
        <p:nvSpPr>
          <p:cNvPr id="5" name="Rectangle 4">
            <a:extLst>
              <a:ext uri="{FF2B5EF4-FFF2-40B4-BE49-F238E27FC236}">
                <a16:creationId xmlns:a16="http://schemas.microsoft.com/office/drawing/2014/main" id="{E716B86B-6675-A29E-6998-4DA34880C1B3}"/>
              </a:ext>
            </a:extLst>
          </p:cNvPr>
          <p:cNvSpPr/>
          <p:nvPr/>
        </p:nvSpPr>
        <p:spPr>
          <a:xfrm>
            <a:off x="11479003" y="-74544"/>
            <a:ext cx="1497496" cy="6932544"/>
          </a:xfrm>
          <a:prstGeom prst="rect">
            <a:avLst/>
          </a:prstGeom>
          <a:solidFill>
            <a:srgbClr val="01C53D"/>
          </a:solidFill>
          <a:ln>
            <a:solidFill>
              <a:srgbClr val="01C5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6FBDEE-1EFB-3D18-EFFA-DB5B3718A88F}"/>
              </a:ext>
            </a:extLst>
          </p:cNvPr>
          <p:cNvSpPr/>
          <p:nvPr/>
        </p:nvSpPr>
        <p:spPr>
          <a:xfrm>
            <a:off x="11477366" y="-111816"/>
            <a:ext cx="150784" cy="7007087"/>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84291CF-E247-1AFB-97D0-A66E8529E319}"/>
              </a:ext>
            </a:extLst>
          </p:cNvPr>
          <p:cNvPicPr>
            <a:picLocks noChangeAspect="1"/>
          </p:cNvPicPr>
          <p:nvPr/>
        </p:nvPicPr>
        <p:blipFill>
          <a:blip r:embed="rId3"/>
          <a:stretch>
            <a:fillRect/>
          </a:stretch>
        </p:blipFill>
        <p:spPr>
          <a:xfrm>
            <a:off x="2435121" y="1088163"/>
            <a:ext cx="7321758" cy="3611408"/>
          </a:xfrm>
          <a:prstGeom prst="rect">
            <a:avLst/>
          </a:prstGeom>
        </p:spPr>
      </p:pic>
      <p:sp>
        <p:nvSpPr>
          <p:cNvPr id="4" name="TextBox 3">
            <a:extLst>
              <a:ext uri="{FF2B5EF4-FFF2-40B4-BE49-F238E27FC236}">
                <a16:creationId xmlns:a16="http://schemas.microsoft.com/office/drawing/2014/main" id="{4CBEB7FF-444E-4CE2-A06E-8AB85D7C1B05}"/>
              </a:ext>
            </a:extLst>
          </p:cNvPr>
          <p:cNvSpPr txBox="1"/>
          <p:nvPr/>
        </p:nvSpPr>
        <p:spPr>
          <a:xfrm>
            <a:off x="711200" y="4747272"/>
            <a:ext cx="9474453" cy="1881990"/>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Avnet shows sharp swings</a:t>
            </a:r>
            <a:r>
              <a:rPr kumimoji="0" lang="en-US" altLang="en-US" sz="2000" b="0" i="0" u="none" strike="noStrike" cap="none" normalizeH="0" baseline="0" dirty="0">
                <a:ln>
                  <a:noFill/>
                </a:ln>
                <a:solidFill>
                  <a:schemeClr val="tx1"/>
                </a:solidFill>
                <a:effectLst/>
                <a:latin typeface="Arial" panose="020B0604020202020204" pitchFamily="34" charset="0"/>
              </a:rPr>
              <a:t>, especially Feb–May and Sep–Nov.</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NASDAQ trends upward smoothly</a:t>
            </a:r>
            <a:r>
              <a:rPr kumimoji="0" lang="en-US" altLang="en-US" sz="2000" b="0" i="0" u="none" strike="noStrike" cap="none" normalizeH="0" baseline="0" dirty="0">
                <a:ln>
                  <a:noFill/>
                </a:ln>
                <a:solidFill>
                  <a:schemeClr val="tx1"/>
                </a:solidFill>
                <a:effectLst/>
                <a:latin typeface="Arial" panose="020B0604020202020204" pitchFamily="34" charset="0"/>
              </a:rPr>
              <a:t> with low volatility.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Demand and NASDAQ diverge mid-year</a:t>
            </a:r>
            <a:r>
              <a:rPr kumimoji="0" lang="en-US" altLang="en-US" sz="2000" b="0" i="0" u="none" strike="noStrike" cap="none" normalizeH="0" baseline="0" dirty="0">
                <a:ln>
                  <a:noFill/>
                </a:ln>
                <a:solidFill>
                  <a:schemeClr val="tx1"/>
                </a:solidFill>
                <a:effectLst/>
                <a:latin typeface="Arial" panose="020B0604020202020204" pitchFamily="34" charset="0"/>
              </a:rPr>
              <a:t>, then briefly align in fall.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Short-term correlation is weak</a:t>
            </a:r>
            <a:r>
              <a:rPr kumimoji="0" lang="en-US" altLang="en-US" sz="2000" b="0" i="0" u="none" strike="noStrike" cap="none" normalizeH="0" baseline="0" dirty="0">
                <a:ln>
                  <a:noFill/>
                </a:ln>
                <a:solidFill>
                  <a:schemeClr val="tx1"/>
                </a:solidFill>
                <a:effectLst/>
                <a:latin typeface="Arial" panose="020B0604020202020204" pitchFamily="34" charset="0"/>
              </a:rPr>
              <a:t>, confirming hypothesis test.</a:t>
            </a:r>
          </a:p>
        </p:txBody>
      </p:sp>
    </p:spTree>
    <p:extLst>
      <p:ext uri="{BB962C8B-B14F-4D97-AF65-F5344CB8AC3E}">
        <p14:creationId xmlns:p14="http://schemas.microsoft.com/office/powerpoint/2010/main" val="2780972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0B0A8-58A0-2381-BB12-C97202B202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9F07F-83DB-60EC-0B97-934B54E1EB80}"/>
              </a:ext>
            </a:extLst>
          </p:cNvPr>
          <p:cNvSpPr>
            <a:spLocks noGrp="1"/>
          </p:cNvSpPr>
          <p:nvPr>
            <p:ph type="title"/>
          </p:nvPr>
        </p:nvSpPr>
        <p:spPr>
          <a:xfrm>
            <a:off x="504358" y="149542"/>
            <a:ext cx="8003023" cy="1097280"/>
          </a:xfrm>
        </p:spPr>
        <p:txBody>
          <a:bodyPr vert="horz" lIns="68580" tIns="34290" rIns="68580" bIns="34290" rtlCol="0" anchor="ctr">
            <a:noAutofit/>
          </a:bodyPr>
          <a:lstStyle/>
          <a:p>
            <a:r>
              <a:rPr lang="en-US" sz="3600" b="1" dirty="0"/>
              <a:t>Forecast vs. NASDAQ-Adjusted Demand: </a:t>
            </a:r>
            <a:br>
              <a:rPr lang="en-US" sz="3600" b="1" dirty="0"/>
            </a:br>
            <a:r>
              <a:rPr lang="en-US" sz="3600" b="1" dirty="0"/>
              <a:t>A Comparative View</a:t>
            </a:r>
          </a:p>
        </p:txBody>
      </p:sp>
      <p:sp>
        <p:nvSpPr>
          <p:cNvPr id="8" name="TextBox 7">
            <a:extLst>
              <a:ext uri="{FF2B5EF4-FFF2-40B4-BE49-F238E27FC236}">
                <a16:creationId xmlns:a16="http://schemas.microsoft.com/office/drawing/2014/main" id="{A2394131-A887-997C-AEAC-26CBC03825A8}"/>
              </a:ext>
            </a:extLst>
          </p:cNvPr>
          <p:cNvSpPr txBox="1"/>
          <p:nvPr/>
        </p:nvSpPr>
        <p:spPr>
          <a:xfrm>
            <a:off x="5014721" y="1234440"/>
            <a:ext cx="5170932" cy="1097280"/>
          </a:xfrm>
          <a:prstGeom prst="rect">
            <a:avLst/>
          </a:prstGeom>
        </p:spPr>
        <p:txBody>
          <a:bodyPr vert="horz" lIns="68580" tIns="34290" rIns="68580" bIns="34290" rtlCol="0" anchor="ctr">
            <a:normAutofit/>
          </a:bodyPr>
          <a:lstStyle/>
          <a:p>
            <a:pPr indent="-171450">
              <a:lnSpc>
                <a:spcPct val="90000"/>
              </a:lnSpc>
              <a:spcAft>
                <a:spcPts val="450"/>
              </a:spcAft>
              <a:buFont typeface="Arial" panose="020B0604020202020204" pitchFamily="34" charset="0"/>
              <a:buChar char="•"/>
            </a:pPr>
            <a:endParaRPr lang="en-US" sz="1650" dirty="0"/>
          </a:p>
        </p:txBody>
      </p:sp>
      <p:sp>
        <p:nvSpPr>
          <p:cNvPr id="5" name="Rectangle 4">
            <a:extLst>
              <a:ext uri="{FF2B5EF4-FFF2-40B4-BE49-F238E27FC236}">
                <a16:creationId xmlns:a16="http://schemas.microsoft.com/office/drawing/2014/main" id="{4FAD2767-F2FA-2876-C939-A6333092AC8F}"/>
              </a:ext>
            </a:extLst>
          </p:cNvPr>
          <p:cNvSpPr/>
          <p:nvPr/>
        </p:nvSpPr>
        <p:spPr>
          <a:xfrm>
            <a:off x="10694504" y="0"/>
            <a:ext cx="1497496" cy="6858000"/>
          </a:xfrm>
          <a:prstGeom prst="rect">
            <a:avLst/>
          </a:prstGeom>
          <a:solidFill>
            <a:srgbClr val="01C53D"/>
          </a:solidFill>
          <a:ln>
            <a:solidFill>
              <a:srgbClr val="01C5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EED6463-D8D5-EF13-B3B5-CF69110EF315}"/>
              </a:ext>
            </a:extLst>
          </p:cNvPr>
          <p:cNvSpPr/>
          <p:nvPr/>
        </p:nvSpPr>
        <p:spPr>
          <a:xfrm>
            <a:off x="10694505" y="-69575"/>
            <a:ext cx="347869" cy="7007087"/>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36C684A-AD68-7595-2E5C-337824B3DF54}"/>
              </a:ext>
            </a:extLst>
          </p:cNvPr>
          <p:cNvPicPr>
            <a:picLocks noChangeAspect="1"/>
          </p:cNvPicPr>
          <p:nvPr/>
        </p:nvPicPr>
        <p:blipFill>
          <a:blip r:embed="rId3"/>
          <a:stretch>
            <a:fillRect/>
          </a:stretch>
        </p:blipFill>
        <p:spPr>
          <a:xfrm>
            <a:off x="1971625" y="1301376"/>
            <a:ext cx="7335652" cy="3618260"/>
          </a:xfrm>
          <a:prstGeom prst="rect">
            <a:avLst/>
          </a:prstGeom>
        </p:spPr>
      </p:pic>
      <p:sp>
        <p:nvSpPr>
          <p:cNvPr id="4" name="TextBox 3">
            <a:extLst>
              <a:ext uri="{FF2B5EF4-FFF2-40B4-BE49-F238E27FC236}">
                <a16:creationId xmlns:a16="http://schemas.microsoft.com/office/drawing/2014/main" id="{4560479F-4BF0-FFDE-353F-8E60DEABBD4B}"/>
              </a:ext>
            </a:extLst>
          </p:cNvPr>
          <p:cNvSpPr txBox="1"/>
          <p:nvPr/>
        </p:nvSpPr>
        <p:spPr>
          <a:xfrm>
            <a:off x="749584" y="5135076"/>
            <a:ext cx="8128200" cy="1323439"/>
          </a:xfrm>
          <a:prstGeom prst="rect">
            <a:avLst/>
          </a:prstGeom>
          <a:noFill/>
        </p:spPr>
        <p:txBody>
          <a:bodyPr wrap="square" rtlCol="0">
            <a:spAutoFit/>
          </a:bodyPr>
          <a:lstStyle/>
          <a:p>
            <a:pPr marL="0" marR="0" lvl="0" indent="0" algn="l" defTabSz="914400" rtl="0" eaLnBrk="0" fontAlgn="base" latinLnBrk="0" hangingPunct="0">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Green line</a:t>
            </a:r>
            <a:r>
              <a:rPr kumimoji="0" lang="en-US" altLang="en-US" sz="2000" b="0" i="0" u="none" strike="noStrike" cap="none" normalizeH="0" baseline="0" dirty="0">
                <a:ln>
                  <a:noFill/>
                </a:ln>
                <a:solidFill>
                  <a:schemeClr val="tx1"/>
                </a:solidFill>
                <a:effectLst/>
                <a:latin typeface="Arial" panose="020B0604020202020204" pitchFamily="34" charset="0"/>
              </a:rPr>
              <a:t> shows the original </a:t>
            </a:r>
            <a:r>
              <a:rPr kumimoji="0" lang="en-US" altLang="en-US" sz="2000" b="0" i="0" u="none" strike="noStrike" cap="none" normalizeH="0" baseline="0" dirty="0" err="1">
                <a:ln>
                  <a:noFill/>
                </a:ln>
                <a:solidFill>
                  <a:schemeClr val="tx1"/>
                </a:solidFill>
                <a:effectLst/>
                <a:latin typeface="Arial" panose="020B0604020202020204" pitchFamily="34" charset="0"/>
              </a:rPr>
              <a:t>XGBoost</a:t>
            </a:r>
            <a:r>
              <a:rPr kumimoji="0" lang="en-US" altLang="en-US" sz="2000" b="0" i="0" u="none" strike="noStrike" cap="none" normalizeH="0" baseline="0" dirty="0">
                <a:ln>
                  <a:noFill/>
                </a:ln>
                <a:solidFill>
                  <a:schemeClr val="tx1"/>
                </a:solidFill>
                <a:effectLst/>
                <a:latin typeface="Arial" panose="020B0604020202020204" pitchFamily="34" charset="0"/>
              </a:rPr>
              <a:t> forecast from ASU model.</a:t>
            </a:r>
          </a:p>
          <a:p>
            <a:pPr marL="0" marR="0" lvl="0" indent="0" algn="l" defTabSz="914400" rtl="0" eaLnBrk="0" fontAlgn="base" latinLnBrk="0" hangingPunct="0">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Red line</a:t>
            </a:r>
            <a:r>
              <a:rPr kumimoji="0" lang="en-US" altLang="en-US" sz="2000" b="0" i="0" u="none" strike="noStrike" cap="none" normalizeH="0" baseline="0" dirty="0">
                <a:ln>
                  <a:noFill/>
                </a:ln>
                <a:solidFill>
                  <a:schemeClr val="tx1"/>
                </a:solidFill>
                <a:effectLst/>
                <a:latin typeface="Arial" panose="020B0604020202020204" pitchFamily="34" charset="0"/>
              </a:rPr>
              <a:t> is adjusted using actual NASDAQ weekly % changes.</a:t>
            </a:r>
          </a:p>
          <a:p>
            <a:pPr marL="0" marR="0" lvl="0" indent="0" algn="l" defTabSz="914400" rtl="0" eaLnBrk="0" fontAlgn="base" latinLnBrk="0" hangingPunct="0">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Adjusted forecast reacts more sharply to market volatility.</a:t>
            </a:r>
          </a:p>
          <a:p>
            <a:pPr marL="0" marR="0" lvl="0" indent="0" algn="l" defTabSz="914400" rtl="0" eaLnBrk="0" fontAlgn="base" latinLnBrk="0" hangingPunct="0">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NASDAQ dips (e.g., Mar 3 &amp; Apr 7) cause visible forecast drops</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251283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Motherboard of computer and transmission device with electric tweezers on workplace of repairman in laboratory">
            <a:extLst>
              <a:ext uri="{FF2B5EF4-FFF2-40B4-BE49-F238E27FC236}">
                <a16:creationId xmlns:a16="http://schemas.microsoft.com/office/drawing/2014/main" id="{8D5CEF75-CAD8-6A15-5AF7-75D2DED59A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026" b="7250"/>
          <a:stretch/>
        </p:blipFill>
        <p:spPr bwMode="auto">
          <a:xfrm>
            <a:off x="0" y="-118872"/>
            <a:ext cx="12192000" cy="298500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98239F4-7891-26CC-7FE1-281C52AD5F33}"/>
              </a:ext>
            </a:extLst>
          </p:cNvPr>
          <p:cNvSpPr>
            <a:spLocks noGrp="1"/>
          </p:cNvSpPr>
          <p:nvPr>
            <p:ph type="title"/>
          </p:nvPr>
        </p:nvSpPr>
        <p:spPr>
          <a:xfrm>
            <a:off x="484555" y="3231134"/>
            <a:ext cx="10873182" cy="769620"/>
          </a:xfrm>
        </p:spPr>
        <p:txBody>
          <a:bodyPr>
            <a:normAutofit/>
          </a:bodyPr>
          <a:lstStyle/>
          <a:p>
            <a:r>
              <a:rPr lang="en-US" sz="3600" dirty="0">
                <a:latin typeface="Arial Black" panose="020B0A04020102020204" pitchFamily="34" charset="0"/>
              </a:rPr>
              <a:t>Problem</a:t>
            </a:r>
            <a:r>
              <a:rPr lang="en-US" sz="3600" dirty="0"/>
              <a:t> </a:t>
            </a:r>
            <a:r>
              <a:rPr lang="en-US" sz="3600" dirty="0">
                <a:latin typeface="Arial Black" panose="020B0A04020102020204" pitchFamily="34" charset="0"/>
              </a:rPr>
              <a:t>Statement</a:t>
            </a:r>
          </a:p>
        </p:txBody>
      </p:sp>
      <p:sp>
        <p:nvSpPr>
          <p:cNvPr id="5" name="Text Placeholder 2">
            <a:extLst>
              <a:ext uri="{FF2B5EF4-FFF2-40B4-BE49-F238E27FC236}">
                <a16:creationId xmlns:a16="http://schemas.microsoft.com/office/drawing/2014/main" id="{E62DF76A-877A-B27A-15E8-D7B3E9E197EC}"/>
              </a:ext>
            </a:extLst>
          </p:cNvPr>
          <p:cNvSpPr txBox="1">
            <a:spLocks/>
          </p:cNvSpPr>
          <p:nvPr/>
        </p:nvSpPr>
        <p:spPr>
          <a:xfrm>
            <a:off x="988594" y="4365752"/>
            <a:ext cx="10789767" cy="17345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cs typeface="Arial" panose="020B0604020202020204" pitchFamily="34" charset="0"/>
              </a:rPr>
              <a:t>Effective demand forecasting is crucial for maintaining optimal inventory levels and ensuring timely deliveries. However, discrepancies between customer forecasts and actual demand often lead to stock imbalances, causing overstocking or stockouts. These inefficiencies increase costs, strain supplier relationships, and impact customer satisfaction. Variations in demand data create challenges in inventory planning across customers, parts, hubs, and suppliers, affecting overall stock availability.</a:t>
            </a:r>
          </a:p>
          <a:p>
            <a:endParaRPr lang="en-US" sz="3200" dirty="0"/>
          </a:p>
        </p:txBody>
      </p:sp>
      <p:cxnSp>
        <p:nvCxnSpPr>
          <p:cNvPr id="6" name="Straight Connector 5">
            <a:extLst>
              <a:ext uri="{FF2B5EF4-FFF2-40B4-BE49-F238E27FC236}">
                <a16:creationId xmlns:a16="http://schemas.microsoft.com/office/drawing/2014/main" id="{9CB8289C-4CBC-8ABF-FBC8-BE545B743DD4}"/>
              </a:ext>
            </a:extLst>
          </p:cNvPr>
          <p:cNvCxnSpPr>
            <a:cxnSpLocks/>
          </p:cNvCxnSpPr>
          <p:nvPr/>
        </p:nvCxnSpPr>
        <p:spPr>
          <a:xfrm>
            <a:off x="759994" y="4365752"/>
            <a:ext cx="0" cy="1148080"/>
          </a:xfrm>
          <a:prstGeom prst="line">
            <a:avLst/>
          </a:prstGeom>
          <a:ln w="38100">
            <a:solidFill>
              <a:srgbClr val="01C5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771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2B03E-21AA-DCB5-DBCB-36574E8CE808}"/>
              </a:ext>
            </a:extLst>
          </p:cNvPr>
          <p:cNvSpPr>
            <a:spLocks noGrp="1"/>
          </p:cNvSpPr>
          <p:nvPr>
            <p:ph type="title"/>
          </p:nvPr>
        </p:nvSpPr>
        <p:spPr>
          <a:xfrm>
            <a:off x="502883" y="228354"/>
            <a:ext cx="11738019" cy="995523"/>
          </a:xfrm>
        </p:spPr>
        <p:txBody>
          <a:bodyPr>
            <a:normAutofit/>
          </a:bodyPr>
          <a:lstStyle/>
          <a:p>
            <a:r>
              <a:rPr lang="en-US" sz="3600" b="1" dirty="0"/>
              <a:t>Scenario-Based Demand Forecasting Using NASDAQ Sensitivity</a:t>
            </a:r>
          </a:p>
        </p:txBody>
      </p:sp>
      <p:pic>
        <p:nvPicPr>
          <p:cNvPr id="5" name="Picture 4">
            <a:extLst>
              <a:ext uri="{FF2B5EF4-FFF2-40B4-BE49-F238E27FC236}">
                <a16:creationId xmlns:a16="http://schemas.microsoft.com/office/drawing/2014/main" id="{E640269D-29FC-666B-FB70-6BB7B8393F87}"/>
              </a:ext>
            </a:extLst>
          </p:cNvPr>
          <p:cNvPicPr>
            <a:picLocks noChangeAspect="1"/>
          </p:cNvPicPr>
          <p:nvPr/>
        </p:nvPicPr>
        <p:blipFill>
          <a:blip r:embed="rId2"/>
          <a:stretch>
            <a:fillRect/>
          </a:stretch>
        </p:blipFill>
        <p:spPr>
          <a:xfrm>
            <a:off x="288078" y="1362599"/>
            <a:ext cx="5433100" cy="2494357"/>
          </a:xfrm>
          <a:prstGeom prst="rect">
            <a:avLst/>
          </a:prstGeom>
        </p:spPr>
      </p:pic>
      <p:pic>
        <p:nvPicPr>
          <p:cNvPr id="6" name="Picture 5">
            <a:extLst>
              <a:ext uri="{FF2B5EF4-FFF2-40B4-BE49-F238E27FC236}">
                <a16:creationId xmlns:a16="http://schemas.microsoft.com/office/drawing/2014/main" id="{F7BFB52C-6B22-5AF4-F33E-801DDEADEFCE}"/>
              </a:ext>
            </a:extLst>
          </p:cNvPr>
          <p:cNvPicPr>
            <a:picLocks noChangeAspect="1"/>
          </p:cNvPicPr>
          <p:nvPr/>
        </p:nvPicPr>
        <p:blipFill>
          <a:blip r:embed="rId3"/>
          <a:stretch>
            <a:fillRect/>
          </a:stretch>
        </p:blipFill>
        <p:spPr>
          <a:xfrm>
            <a:off x="6230223" y="1361746"/>
            <a:ext cx="5532031" cy="2494357"/>
          </a:xfrm>
          <a:prstGeom prst="rect">
            <a:avLst/>
          </a:prstGeom>
        </p:spPr>
      </p:pic>
      <p:sp>
        <p:nvSpPr>
          <p:cNvPr id="7" name="TextBox 6">
            <a:extLst>
              <a:ext uri="{FF2B5EF4-FFF2-40B4-BE49-F238E27FC236}">
                <a16:creationId xmlns:a16="http://schemas.microsoft.com/office/drawing/2014/main" id="{BEB3CCF5-3971-6CD2-5831-600B3ECD533E}"/>
              </a:ext>
            </a:extLst>
          </p:cNvPr>
          <p:cNvSpPr txBox="1"/>
          <p:nvPr/>
        </p:nvSpPr>
        <p:spPr>
          <a:xfrm>
            <a:off x="288077" y="3993972"/>
            <a:ext cx="5532031" cy="2862322"/>
          </a:xfrm>
          <a:prstGeom prst="rect">
            <a:avLst/>
          </a:prstGeom>
          <a:noFill/>
        </p:spPr>
        <p:txBody>
          <a:bodyPr wrap="square" rtlCol="0">
            <a:spAutoFit/>
          </a:bodyPr>
          <a:lstStyle/>
          <a:p>
            <a:pPr>
              <a:buNone/>
            </a:pPr>
            <a:r>
              <a:rPr lang="en-US" b="1" dirty="0"/>
              <a:t>NASDAQ +5%</a:t>
            </a:r>
          </a:p>
          <a:p>
            <a:pPr>
              <a:buFont typeface="Arial" panose="020B0604020202020204" pitchFamily="34" charset="0"/>
              <a:buChar char="•"/>
            </a:pPr>
            <a:r>
              <a:rPr lang="en-US" b="1" dirty="0"/>
              <a:t> </a:t>
            </a:r>
            <a:r>
              <a:rPr lang="en-US" dirty="0"/>
              <a:t>Orange Line: Forecast adjusted upwards assuming NASDAQ increases by 5%.</a:t>
            </a:r>
          </a:p>
          <a:p>
            <a:pPr>
              <a:buFont typeface="Arial" panose="020B0604020202020204" pitchFamily="34" charset="0"/>
              <a:buChar char="•"/>
            </a:pPr>
            <a:r>
              <a:rPr lang="en-US" dirty="0"/>
              <a:t> Forecasted demand shows a significant rise—reflects high sensitivity to bullish market sentiment.</a:t>
            </a:r>
          </a:p>
          <a:p>
            <a:pPr>
              <a:buFont typeface="Arial" panose="020B0604020202020204" pitchFamily="34" charset="0"/>
              <a:buChar char="•"/>
            </a:pPr>
            <a:r>
              <a:rPr lang="en-US" dirty="0"/>
              <a:t> Indicates potential over-preparation if market optimism doesn't materialize.</a:t>
            </a:r>
          </a:p>
          <a:p>
            <a:pPr>
              <a:buFont typeface="Arial" panose="020B0604020202020204" pitchFamily="34" charset="0"/>
              <a:buChar char="•"/>
            </a:pPr>
            <a:r>
              <a:rPr lang="en-US" dirty="0"/>
              <a:t> Useful for scenario planning and inventory buffering in optimistic market conditions.</a:t>
            </a:r>
          </a:p>
          <a:p>
            <a:endParaRPr lang="en-US" dirty="0"/>
          </a:p>
        </p:txBody>
      </p:sp>
      <p:sp>
        <p:nvSpPr>
          <p:cNvPr id="8" name="TextBox 7">
            <a:extLst>
              <a:ext uri="{FF2B5EF4-FFF2-40B4-BE49-F238E27FC236}">
                <a16:creationId xmlns:a16="http://schemas.microsoft.com/office/drawing/2014/main" id="{96D3CF88-95AD-1429-DAC9-FE23DF8E5840}"/>
              </a:ext>
            </a:extLst>
          </p:cNvPr>
          <p:cNvSpPr txBox="1"/>
          <p:nvPr/>
        </p:nvSpPr>
        <p:spPr>
          <a:xfrm>
            <a:off x="6476066" y="3993972"/>
            <a:ext cx="5532031" cy="2585323"/>
          </a:xfrm>
          <a:prstGeom prst="rect">
            <a:avLst/>
          </a:prstGeom>
          <a:noFill/>
        </p:spPr>
        <p:txBody>
          <a:bodyPr wrap="square" rtlCol="0">
            <a:spAutoFit/>
          </a:bodyPr>
          <a:lstStyle/>
          <a:p>
            <a:pPr>
              <a:buNone/>
            </a:pPr>
            <a:r>
              <a:rPr lang="en-US" b="1" dirty="0"/>
              <a:t>NASDAQ -5%</a:t>
            </a:r>
          </a:p>
          <a:p>
            <a:pPr>
              <a:buFont typeface="Arial" panose="020B0604020202020204" pitchFamily="34" charset="0"/>
              <a:buChar char="•"/>
            </a:pPr>
            <a:r>
              <a:rPr lang="en-US" b="1" dirty="0"/>
              <a:t> </a:t>
            </a:r>
            <a:r>
              <a:rPr lang="en-US" dirty="0"/>
              <a:t>Orange Line: Forecast adjusted downwards with a 5% drop in NASDAQ.</a:t>
            </a:r>
          </a:p>
          <a:p>
            <a:pPr>
              <a:buFont typeface="Arial" panose="020B0604020202020204" pitchFamily="34" charset="0"/>
              <a:buChar char="•"/>
            </a:pPr>
            <a:r>
              <a:rPr lang="en-US" dirty="0"/>
              <a:t>Demand projection shrinks substantially—shows how tech downturns could suppress distributor demand.</a:t>
            </a:r>
          </a:p>
          <a:p>
            <a:pPr>
              <a:buFont typeface="Arial" panose="020B0604020202020204" pitchFamily="34" charset="0"/>
              <a:buChar char="•"/>
            </a:pPr>
            <a:r>
              <a:rPr lang="en-US" dirty="0"/>
              <a:t> Highlights risk of underperformance in weak macroeconomic environments.</a:t>
            </a:r>
          </a:p>
          <a:p>
            <a:pPr>
              <a:buFont typeface="Arial" panose="020B0604020202020204" pitchFamily="34" charset="0"/>
              <a:buChar char="•"/>
            </a:pPr>
            <a:r>
              <a:rPr lang="en-US" dirty="0"/>
              <a:t> Helps in preparing risk mitigation strategies and demand shocks.</a:t>
            </a:r>
          </a:p>
        </p:txBody>
      </p:sp>
      <p:cxnSp>
        <p:nvCxnSpPr>
          <p:cNvPr id="3" name="Straight Connector 2">
            <a:extLst>
              <a:ext uri="{FF2B5EF4-FFF2-40B4-BE49-F238E27FC236}">
                <a16:creationId xmlns:a16="http://schemas.microsoft.com/office/drawing/2014/main" id="{5F0A31B7-DA8B-DA54-8791-A47E83A60466}"/>
              </a:ext>
            </a:extLst>
          </p:cNvPr>
          <p:cNvCxnSpPr>
            <a:cxnSpLocks/>
          </p:cNvCxnSpPr>
          <p:nvPr/>
        </p:nvCxnSpPr>
        <p:spPr>
          <a:xfrm>
            <a:off x="5978753" y="1481559"/>
            <a:ext cx="0" cy="51912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194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62F511B-58ED-4BD2-D71F-D65FD014A8F2}"/>
              </a:ext>
            </a:extLst>
          </p:cNvPr>
          <p:cNvSpPr/>
          <p:nvPr/>
        </p:nvSpPr>
        <p:spPr>
          <a:xfrm>
            <a:off x="0" y="0"/>
            <a:ext cx="5385816" cy="6858000"/>
          </a:xfrm>
          <a:prstGeom prst="rect">
            <a:avLst/>
          </a:prstGeom>
          <a:ln>
            <a:solidFill>
              <a:srgbClr val="01C53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676F5DC-7EDA-9DDC-B03D-2DF0E5A048A0}"/>
              </a:ext>
            </a:extLst>
          </p:cNvPr>
          <p:cNvSpPr>
            <a:spLocks noGrp="1"/>
          </p:cNvSpPr>
          <p:nvPr>
            <p:ph type="title"/>
          </p:nvPr>
        </p:nvSpPr>
        <p:spPr>
          <a:xfrm>
            <a:off x="731444" y="1485900"/>
            <a:ext cx="4188028" cy="3886200"/>
          </a:xfrm>
        </p:spPr>
        <p:txBody>
          <a:bodyPr>
            <a:normAutofit/>
          </a:bodyPr>
          <a:lstStyle/>
          <a:p>
            <a:r>
              <a:rPr lang="en-US" sz="4000" dirty="0">
                <a:solidFill>
                  <a:srgbClr val="01C53D"/>
                </a:solidFill>
                <a:latin typeface="Arial Black" panose="020B0A04020102020204" pitchFamily="34" charset="0"/>
              </a:rPr>
              <a:t>Project Scope</a:t>
            </a:r>
          </a:p>
        </p:txBody>
      </p:sp>
      <p:cxnSp>
        <p:nvCxnSpPr>
          <p:cNvPr id="5" name="Straight Connector 4">
            <a:extLst>
              <a:ext uri="{FF2B5EF4-FFF2-40B4-BE49-F238E27FC236}">
                <a16:creationId xmlns:a16="http://schemas.microsoft.com/office/drawing/2014/main" id="{F37695B0-F5BF-5F43-3895-A4E7D7568E4A}"/>
              </a:ext>
            </a:extLst>
          </p:cNvPr>
          <p:cNvCxnSpPr>
            <a:cxnSpLocks/>
          </p:cNvCxnSpPr>
          <p:nvPr/>
        </p:nvCxnSpPr>
        <p:spPr>
          <a:xfrm>
            <a:off x="513106" y="2930652"/>
            <a:ext cx="0" cy="996696"/>
          </a:xfrm>
          <a:prstGeom prst="line">
            <a:avLst/>
          </a:prstGeom>
          <a:ln w="38100">
            <a:solidFill>
              <a:srgbClr val="01C53D"/>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BAF666B-696E-280D-3483-775673CDF8A7}"/>
              </a:ext>
            </a:extLst>
          </p:cNvPr>
          <p:cNvGrpSpPr/>
          <p:nvPr/>
        </p:nvGrpSpPr>
        <p:grpSpPr>
          <a:xfrm>
            <a:off x="5854167" y="973955"/>
            <a:ext cx="5873571" cy="4910090"/>
            <a:chOff x="5477257" y="777478"/>
            <a:chExt cx="5873571" cy="4910090"/>
          </a:xfrm>
        </p:grpSpPr>
        <p:sp>
          <p:nvSpPr>
            <p:cNvPr id="17" name="Text Placeholder 4">
              <a:extLst>
                <a:ext uri="{FF2B5EF4-FFF2-40B4-BE49-F238E27FC236}">
                  <a16:creationId xmlns:a16="http://schemas.microsoft.com/office/drawing/2014/main" id="{CF504391-269F-AD36-7A79-19EBFD8C438C}"/>
                </a:ext>
              </a:extLst>
            </p:cNvPr>
            <p:cNvSpPr txBox="1">
              <a:spLocks/>
            </p:cNvSpPr>
            <p:nvPr/>
          </p:nvSpPr>
          <p:spPr>
            <a:xfrm>
              <a:off x="5477257" y="777478"/>
              <a:ext cx="5679312" cy="6104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Goals Related To Forecasting Errors</a:t>
              </a:r>
            </a:p>
          </p:txBody>
        </p:sp>
        <p:sp>
          <p:nvSpPr>
            <p:cNvPr id="18" name="Text Placeholder 5">
              <a:extLst>
                <a:ext uri="{FF2B5EF4-FFF2-40B4-BE49-F238E27FC236}">
                  <a16:creationId xmlns:a16="http://schemas.microsoft.com/office/drawing/2014/main" id="{A7877C1E-3A96-96E1-0911-227B1BE142D7}"/>
                </a:ext>
              </a:extLst>
            </p:cNvPr>
            <p:cNvSpPr txBox="1">
              <a:spLocks/>
            </p:cNvSpPr>
            <p:nvPr/>
          </p:nvSpPr>
          <p:spPr>
            <a:xfrm>
              <a:off x="5793359" y="1344287"/>
              <a:ext cx="5508625" cy="16797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The project aims to identify critical forecasting errors and their repercussions on inventory levels, providing insights for improvement.</a:t>
              </a:r>
            </a:p>
          </p:txBody>
        </p:sp>
        <p:sp>
          <p:nvSpPr>
            <p:cNvPr id="19" name="Text Placeholder 6">
              <a:extLst>
                <a:ext uri="{FF2B5EF4-FFF2-40B4-BE49-F238E27FC236}">
                  <a16:creationId xmlns:a16="http://schemas.microsoft.com/office/drawing/2014/main" id="{FE725262-56C4-FD09-1022-03977FC22CDF}"/>
                </a:ext>
              </a:extLst>
            </p:cNvPr>
            <p:cNvSpPr txBox="1">
              <a:spLocks/>
            </p:cNvSpPr>
            <p:nvPr/>
          </p:nvSpPr>
          <p:spPr>
            <a:xfrm>
              <a:off x="5550409" y="3812177"/>
              <a:ext cx="5679312" cy="6104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Enhancing Supply Chain Efficiency</a:t>
              </a:r>
            </a:p>
          </p:txBody>
        </p:sp>
        <p:sp>
          <p:nvSpPr>
            <p:cNvPr id="20" name="Text Placeholder 7">
              <a:extLst>
                <a:ext uri="{FF2B5EF4-FFF2-40B4-BE49-F238E27FC236}">
                  <a16:creationId xmlns:a16="http://schemas.microsoft.com/office/drawing/2014/main" id="{EA9FDBFC-38D9-9653-D6B0-0316504F94EC}"/>
                </a:ext>
              </a:extLst>
            </p:cNvPr>
            <p:cNvSpPr txBox="1">
              <a:spLocks/>
            </p:cNvSpPr>
            <p:nvPr/>
          </p:nvSpPr>
          <p:spPr>
            <a:xfrm>
              <a:off x="5842203" y="4568889"/>
              <a:ext cx="5508625" cy="11186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Recommendations will focus on improving forecasting accuracy and optimizing supply chain operations to reduce inefficiencies.</a:t>
              </a:r>
            </a:p>
          </p:txBody>
        </p:sp>
      </p:grpSp>
    </p:spTree>
    <p:extLst>
      <p:ext uri="{BB962C8B-B14F-4D97-AF65-F5344CB8AC3E}">
        <p14:creationId xmlns:p14="http://schemas.microsoft.com/office/powerpoint/2010/main" val="1786704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white lego blocks">
            <a:extLst>
              <a:ext uri="{FF2B5EF4-FFF2-40B4-BE49-F238E27FC236}">
                <a16:creationId xmlns:a16="http://schemas.microsoft.com/office/drawing/2014/main" id="{575B7DBD-C238-85C9-05E4-096F917C8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322" y="872518"/>
            <a:ext cx="5000955" cy="33339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6">
            <a:extLst>
              <a:ext uri="{FF2B5EF4-FFF2-40B4-BE49-F238E27FC236}">
                <a16:creationId xmlns:a16="http://schemas.microsoft.com/office/drawing/2014/main" id="{62CBB970-D260-FF04-79C3-006140DD0A34}"/>
              </a:ext>
            </a:extLst>
          </p:cNvPr>
          <p:cNvSpPr>
            <a:spLocks noGrp="1"/>
          </p:cNvSpPr>
          <p:nvPr>
            <p:ph type="title"/>
          </p:nvPr>
        </p:nvSpPr>
        <p:spPr>
          <a:xfrm>
            <a:off x="6240067" y="941584"/>
            <a:ext cx="5364558" cy="1197258"/>
          </a:xfrm>
        </p:spPr>
        <p:txBody>
          <a:bodyPr>
            <a:normAutofit fontScale="90000"/>
          </a:bodyPr>
          <a:lstStyle/>
          <a:p>
            <a:r>
              <a:rPr lang="en-US" sz="1600" dirty="0"/>
              <a:t>Business Values</a:t>
            </a:r>
            <a:br>
              <a:rPr lang="en-US" sz="1600" b="0" dirty="0"/>
            </a:br>
            <a:r>
              <a:rPr lang="en-US" sz="1600" b="0" dirty="0"/>
              <a:t>This project enhances demand forecasting accuracy, reduces inventory imbalances, and improves overall supply chain efficiency.</a:t>
            </a:r>
            <a:br>
              <a:rPr lang="en-US" b="0" dirty="0"/>
            </a:br>
            <a:endParaRPr lang="en-US" dirty="0"/>
          </a:p>
        </p:txBody>
      </p:sp>
      <p:sp>
        <p:nvSpPr>
          <p:cNvPr id="7" name="Text Placeholder 4">
            <a:extLst>
              <a:ext uri="{FF2B5EF4-FFF2-40B4-BE49-F238E27FC236}">
                <a16:creationId xmlns:a16="http://schemas.microsoft.com/office/drawing/2014/main" id="{DC5E5034-5901-A882-E865-58BA5817EF37}"/>
              </a:ext>
            </a:extLst>
          </p:cNvPr>
          <p:cNvSpPr txBox="1">
            <a:spLocks/>
          </p:cNvSpPr>
          <p:nvPr/>
        </p:nvSpPr>
        <p:spPr>
          <a:xfrm>
            <a:off x="6240065" y="1945979"/>
            <a:ext cx="5364558" cy="3245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Optimized Inventory Management</a:t>
            </a:r>
          </a:p>
        </p:txBody>
      </p:sp>
      <p:sp>
        <p:nvSpPr>
          <p:cNvPr id="8" name="Text Placeholder 5">
            <a:extLst>
              <a:ext uri="{FF2B5EF4-FFF2-40B4-BE49-F238E27FC236}">
                <a16:creationId xmlns:a16="http://schemas.microsoft.com/office/drawing/2014/main" id="{E3A08A5A-5E8B-A278-A7D8-EF6789B2F8EC}"/>
              </a:ext>
            </a:extLst>
          </p:cNvPr>
          <p:cNvSpPr txBox="1">
            <a:spLocks/>
          </p:cNvSpPr>
          <p:nvPr/>
        </p:nvSpPr>
        <p:spPr>
          <a:xfrm>
            <a:off x="6400724" y="2539503"/>
            <a:ext cx="5364558" cy="14909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Aligning planned and actual demand minimizes stock shortages and excess inventory, leading to better resource utilization and cost efficiency.</a:t>
            </a:r>
          </a:p>
          <a:p>
            <a:endParaRPr lang="en-US" sz="2400" dirty="0">
              <a:latin typeface="+mj-lt"/>
            </a:endParaRPr>
          </a:p>
        </p:txBody>
      </p:sp>
      <p:sp>
        <p:nvSpPr>
          <p:cNvPr id="9" name="Text Placeholder 7">
            <a:extLst>
              <a:ext uri="{FF2B5EF4-FFF2-40B4-BE49-F238E27FC236}">
                <a16:creationId xmlns:a16="http://schemas.microsoft.com/office/drawing/2014/main" id="{B4379715-3240-834D-F58E-BCEC4691BA79}"/>
              </a:ext>
            </a:extLst>
          </p:cNvPr>
          <p:cNvSpPr txBox="1">
            <a:spLocks/>
          </p:cNvSpPr>
          <p:nvPr/>
        </p:nvSpPr>
        <p:spPr>
          <a:xfrm>
            <a:off x="594188" y="4646279"/>
            <a:ext cx="11010435" cy="3245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400" b="1" dirty="0"/>
              <a:t>Improved On-Time Delivery</a:t>
            </a:r>
            <a:endParaRPr lang="en-US" sz="2400" b="1" dirty="0"/>
          </a:p>
        </p:txBody>
      </p:sp>
      <p:sp>
        <p:nvSpPr>
          <p:cNvPr id="10" name="Text Placeholder 8">
            <a:extLst>
              <a:ext uri="{FF2B5EF4-FFF2-40B4-BE49-F238E27FC236}">
                <a16:creationId xmlns:a16="http://schemas.microsoft.com/office/drawing/2014/main" id="{2CE216E6-2C0B-482B-D664-0C203477278C}"/>
              </a:ext>
            </a:extLst>
          </p:cNvPr>
          <p:cNvSpPr txBox="1">
            <a:spLocks/>
          </p:cNvSpPr>
          <p:nvPr/>
        </p:nvSpPr>
        <p:spPr>
          <a:xfrm>
            <a:off x="895507" y="5184327"/>
            <a:ext cx="11010435" cy="11665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More accurate forecasting helps bridge fulfillment gaps, ensuring timely deliveries, strengthening supplier relationships, and increasing customer satisfaction.</a:t>
            </a:r>
          </a:p>
        </p:txBody>
      </p:sp>
    </p:spTree>
    <p:extLst>
      <p:ext uri="{BB962C8B-B14F-4D97-AF65-F5344CB8AC3E}">
        <p14:creationId xmlns:p14="http://schemas.microsoft.com/office/powerpoint/2010/main" val="2071777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177DC8-3BE7-CE0D-DAE7-5765760AB5AD}"/>
              </a:ext>
            </a:extLst>
          </p:cNvPr>
          <p:cNvSpPr/>
          <p:nvPr/>
        </p:nvSpPr>
        <p:spPr>
          <a:xfrm>
            <a:off x="0" y="0"/>
            <a:ext cx="12192000" cy="2578608"/>
          </a:xfrm>
          <a:prstGeom prst="rect">
            <a:avLst/>
          </a:prstGeom>
          <a:solidFill>
            <a:srgbClr val="000000"/>
          </a:solidFill>
          <a:ln>
            <a:solidFill>
              <a:srgbClr val="01C5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3A9D653-E572-6C7E-9E20-A91BD3624252}"/>
              </a:ext>
            </a:extLst>
          </p:cNvPr>
          <p:cNvSpPr>
            <a:spLocks noGrp="1"/>
          </p:cNvSpPr>
          <p:nvPr>
            <p:ph type="title"/>
          </p:nvPr>
        </p:nvSpPr>
        <p:spPr>
          <a:xfrm>
            <a:off x="584200" y="678510"/>
            <a:ext cx="10873180" cy="1833660"/>
          </a:xfrm>
        </p:spPr>
        <p:txBody>
          <a:bodyPr/>
          <a:lstStyle/>
          <a:p>
            <a:r>
              <a:rPr lang="en-US" dirty="0">
                <a:solidFill>
                  <a:srgbClr val="01C53D"/>
                </a:solidFill>
                <a:latin typeface="Arial Black" panose="020B0A04020102020204" pitchFamily="34" charset="0"/>
              </a:rPr>
              <a:t>Assumptions</a:t>
            </a:r>
          </a:p>
        </p:txBody>
      </p:sp>
      <p:sp>
        <p:nvSpPr>
          <p:cNvPr id="5" name="Text Placeholder 4">
            <a:extLst>
              <a:ext uri="{FF2B5EF4-FFF2-40B4-BE49-F238E27FC236}">
                <a16:creationId xmlns:a16="http://schemas.microsoft.com/office/drawing/2014/main" id="{136296AE-C8F9-4A12-932B-AED6F5C84274}"/>
              </a:ext>
            </a:extLst>
          </p:cNvPr>
          <p:cNvSpPr txBox="1">
            <a:spLocks/>
          </p:cNvSpPr>
          <p:nvPr/>
        </p:nvSpPr>
        <p:spPr>
          <a:xfrm>
            <a:off x="341552" y="3361210"/>
            <a:ext cx="3380056" cy="6104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Historical Data Validity</a:t>
            </a:r>
          </a:p>
        </p:txBody>
      </p:sp>
      <p:sp>
        <p:nvSpPr>
          <p:cNvPr id="6" name="Text Placeholder 5">
            <a:extLst>
              <a:ext uri="{FF2B5EF4-FFF2-40B4-BE49-F238E27FC236}">
                <a16:creationId xmlns:a16="http://schemas.microsoft.com/office/drawing/2014/main" id="{209A9B48-34CE-BB7D-471A-A40E4607E44F}"/>
              </a:ext>
            </a:extLst>
          </p:cNvPr>
          <p:cNvSpPr txBox="1">
            <a:spLocks/>
          </p:cNvSpPr>
          <p:nvPr/>
        </p:nvSpPr>
        <p:spPr>
          <a:xfrm>
            <a:off x="341552" y="4004852"/>
            <a:ext cx="3567176" cy="19844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mj-lt"/>
              </a:rPr>
              <a:t>Assuming that historical data is usable despite some disturbances, we will apply data cleaning and statistical techniques.</a:t>
            </a:r>
          </a:p>
        </p:txBody>
      </p:sp>
      <p:sp>
        <p:nvSpPr>
          <p:cNvPr id="7" name="Text Placeholder 6">
            <a:extLst>
              <a:ext uri="{FF2B5EF4-FFF2-40B4-BE49-F238E27FC236}">
                <a16:creationId xmlns:a16="http://schemas.microsoft.com/office/drawing/2014/main" id="{F4A36CE6-EF75-19F0-35B9-267EA36581A2}"/>
              </a:ext>
            </a:extLst>
          </p:cNvPr>
          <p:cNvSpPr txBox="1">
            <a:spLocks/>
          </p:cNvSpPr>
          <p:nvPr/>
        </p:nvSpPr>
        <p:spPr>
          <a:xfrm>
            <a:off x="4442731" y="3251096"/>
            <a:ext cx="3843587" cy="6104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Stability Of Demand Patterns</a:t>
            </a:r>
          </a:p>
        </p:txBody>
      </p:sp>
      <p:sp>
        <p:nvSpPr>
          <p:cNvPr id="8" name="Text Placeholder 7">
            <a:extLst>
              <a:ext uri="{FF2B5EF4-FFF2-40B4-BE49-F238E27FC236}">
                <a16:creationId xmlns:a16="http://schemas.microsoft.com/office/drawing/2014/main" id="{CCA59D72-2C11-B16C-CEB9-6348B9E0E5E5}"/>
              </a:ext>
            </a:extLst>
          </p:cNvPr>
          <p:cNvSpPr txBox="1">
            <a:spLocks/>
          </p:cNvSpPr>
          <p:nvPr/>
        </p:nvSpPr>
        <p:spPr>
          <a:xfrm>
            <a:off x="4439831" y="4114580"/>
            <a:ext cx="3567176" cy="19844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mj-lt"/>
              </a:rPr>
              <a:t>We consider firm demand patterns to be generally stable, with occasional short deviations.</a:t>
            </a:r>
          </a:p>
        </p:txBody>
      </p:sp>
      <p:sp>
        <p:nvSpPr>
          <p:cNvPr id="9" name="Text Placeholder 8">
            <a:extLst>
              <a:ext uri="{FF2B5EF4-FFF2-40B4-BE49-F238E27FC236}">
                <a16:creationId xmlns:a16="http://schemas.microsoft.com/office/drawing/2014/main" id="{24B0A219-1418-7B95-9F14-2430C27306C0}"/>
              </a:ext>
            </a:extLst>
          </p:cNvPr>
          <p:cNvSpPr txBox="1">
            <a:spLocks/>
          </p:cNvSpPr>
          <p:nvPr/>
        </p:nvSpPr>
        <p:spPr>
          <a:xfrm>
            <a:off x="8244645" y="3251096"/>
            <a:ext cx="3843587" cy="6104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Impact Of Forecasting Errors</a:t>
            </a:r>
          </a:p>
        </p:txBody>
      </p:sp>
      <p:sp>
        <p:nvSpPr>
          <p:cNvPr id="10" name="Text Placeholder 9">
            <a:extLst>
              <a:ext uri="{FF2B5EF4-FFF2-40B4-BE49-F238E27FC236}">
                <a16:creationId xmlns:a16="http://schemas.microsoft.com/office/drawing/2014/main" id="{1C393665-262C-6941-6195-F2D2773370D1}"/>
              </a:ext>
            </a:extLst>
          </p:cNvPr>
          <p:cNvSpPr txBox="1">
            <a:spLocks/>
          </p:cNvSpPr>
          <p:nvPr/>
        </p:nvSpPr>
        <p:spPr>
          <a:xfrm>
            <a:off x="8313749" y="4086928"/>
            <a:ext cx="3705381" cy="19844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mj-lt"/>
              </a:rPr>
              <a:t>Assumed that errors significantly influence inventory levels and on-time delivery, underpinning the need for accurate forecasting methods.</a:t>
            </a:r>
          </a:p>
        </p:txBody>
      </p:sp>
      <p:cxnSp>
        <p:nvCxnSpPr>
          <p:cNvPr id="13" name="Straight Connector 12">
            <a:extLst>
              <a:ext uri="{FF2B5EF4-FFF2-40B4-BE49-F238E27FC236}">
                <a16:creationId xmlns:a16="http://schemas.microsoft.com/office/drawing/2014/main" id="{2C9803BC-7B15-5B90-C877-EBE2B616935C}"/>
              </a:ext>
            </a:extLst>
          </p:cNvPr>
          <p:cNvCxnSpPr/>
          <p:nvPr/>
        </p:nvCxnSpPr>
        <p:spPr>
          <a:xfrm>
            <a:off x="4133088" y="2578608"/>
            <a:ext cx="0" cy="4279392"/>
          </a:xfrm>
          <a:prstGeom prst="line">
            <a:avLst/>
          </a:prstGeom>
          <a:ln>
            <a:solidFill>
              <a:srgbClr val="01C53D"/>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76E6ACA-BBB1-BEBB-AD2A-7D79F8EA5720}"/>
              </a:ext>
            </a:extLst>
          </p:cNvPr>
          <p:cNvCxnSpPr/>
          <p:nvPr/>
        </p:nvCxnSpPr>
        <p:spPr>
          <a:xfrm>
            <a:off x="8007007" y="2578608"/>
            <a:ext cx="0" cy="4279392"/>
          </a:xfrm>
          <a:prstGeom prst="line">
            <a:avLst/>
          </a:prstGeom>
          <a:ln>
            <a:solidFill>
              <a:srgbClr val="01C5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766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1141E-18BC-82FD-A2B3-F56D6DA9287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0537956-BA6C-3C3F-5EA2-746B0888E890}"/>
              </a:ext>
            </a:extLst>
          </p:cNvPr>
          <p:cNvPicPr>
            <a:picLocks noChangeAspect="1"/>
          </p:cNvPicPr>
          <p:nvPr/>
        </p:nvPicPr>
        <p:blipFill>
          <a:blip r:embed="rId3"/>
          <a:stretch>
            <a:fillRect/>
          </a:stretch>
        </p:blipFill>
        <p:spPr>
          <a:xfrm>
            <a:off x="11188708" y="6464807"/>
            <a:ext cx="869180" cy="216753"/>
          </a:xfrm>
          <a:prstGeom prst="rect">
            <a:avLst/>
          </a:prstGeom>
        </p:spPr>
      </p:pic>
      <p:sp>
        <p:nvSpPr>
          <p:cNvPr id="7" name="Rectangle 6">
            <a:extLst>
              <a:ext uri="{FF2B5EF4-FFF2-40B4-BE49-F238E27FC236}">
                <a16:creationId xmlns:a16="http://schemas.microsoft.com/office/drawing/2014/main" id="{8491AED0-BA8A-75AA-A8F7-425AABA7C342}"/>
              </a:ext>
            </a:extLst>
          </p:cNvPr>
          <p:cNvSpPr/>
          <p:nvPr/>
        </p:nvSpPr>
        <p:spPr>
          <a:xfrm>
            <a:off x="0" y="137160"/>
            <a:ext cx="3163824" cy="14630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8BF3499-542A-30D7-8A4A-1ABA70780343}"/>
              </a:ext>
            </a:extLst>
          </p:cNvPr>
          <p:cNvPicPr>
            <a:picLocks noChangeAspect="1"/>
          </p:cNvPicPr>
          <p:nvPr/>
        </p:nvPicPr>
        <p:blipFill>
          <a:blip r:embed="rId4">
            <a:extLst>
              <a:ext uri="{28A0092B-C50C-407E-A947-70E740481C1C}">
                <a14:useLocalDpi xmlns:a14="http://schemas.microsoft.com/office/drawing/2010/main" val="0"/>
              </a:ext>
            </a:extLst>
          </a:blip>
          <a:srcRect l="28830" r="34018"/>
          <a:stretch/>
        </p:blipFill>
        <p:spPr>
          <a:xfrm>
            <a:off x="7727105" y="-129822"/>
            <a:ext cx="4615366" cy="6987822"/>
          </a:xfrm>
          <a:prstGeom prst="rect">
            <a:avLst/>
          </a:prstGeom>
        </p:spPr>
      </p:pic>
      <p:sp>
        <p:nvSpPr>
          <p:cNvPr id="2" name="Title 1">
            <a:extLst>
              <a:ext uri="{FF2B5EF4-FFF2-40B4-BE49-F238E27FC236}">
                <a16:creationId xmlns:a16="http://schemas.microsoft.com/office/drawing/2014/main" id="{D0ED0018-4E21-B7CA-1BF6-108B4BBB803B}"/>
              </a:ext>
            </a:extLst>
          </p:cNvPr>
          <p:cNvSpPr>
            <a:spLocks noGrp="1"/>
          </p:cNvSpPr>
          <p:nvPr>
            <p:ph type="ctrTitle"/>
          </p:nvPr>
        </p:nvSpPr>
        <p:spPr>
          <a:xfrm>
            <a:off x="385721" y="856180"/>
            <a:ext cx="7190913" cy="1000655"/>
          </a:xfrm>
        </p:spPr>
        <p:txBody>
          <a:bodyPr anchor="t">
            <a:normAutofit/>
          </a:bodyPr>
          <a:lstStyle/>
          <a:p>
            <a:pPr algn="l"/>
            <a:r>
              <a:rPr lang="en-US" sz="3500" dirty="0">
                <a:latin typeface="Arial Black" panose="020B0A04020102020204" pitchFamily="34" charset="0"/>
              </a:rPr>
              <a:t>Data Preparation Summary</a:t>
            </a:r>
          </a:p>
        </p:txBody>
      </p:sp>
      <p:sp>
        <p:nvSpPr>
          <p:cNvPr id="11" name="TextBox 10">
            <a:extLst>
              <a:ext uri="{FF2B5EF4-FFF2-40B4-BE49-F238E27FC236}">
                <a16:creationId xmlns:a16="http://schemas.microsoft.com/office/drawing/2014/main" id="{C3F26D07-3376-F8CD-CEBE-E7E027970470}"/>
              </a:ext>
            </a:extLst>
          </p:cNvPr>
          <p:cNvSpPr txBox="1"/>
          <p:nvPr/>
        </p:nvSpPr>
        <p:spPr>
          <a:xfrm>
            <a:off x="924886" y="2135675"/>
            <a:ext cx="6112581"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Data used to train the model :</a:t>
            </a:r>
          </a:p>
          <a:p>
            <a:r>
              <a:rPr lang="en-US" sz="2800" b="1" dirty="0"/>
              <a:t>    Historical file 2023~2024 (one year)</a:t>
            </a:r>
          </a:p>
          <a:p>
            <a:pPr marL="285750" indent="-285750">
              <a:buFont typeface="Arial" panose="020B0604020202020204" pitchFamily="34" charset="0"/>
              <a:buChar char="•"/>
            </a:pPr>
            <a:endParaRPr lang="en-US" sz="2800" b="1" dirty="0"/>
          </a:p>
          <a:p>
            <a:pPr marL="285750" indent="-285750">
              <a:buFont typeface="Arial" panose="020B0604020202020204" pitchFamily="34" charset="0"/>
              <a:buChar char="•"/>
            </a:pPr>
            <a:r>
              <a:rPr lang="en-US" sz="2800" dirty="0"/>
              <a:t>No missing values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Keep duplicates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Removed year 2022, 2026,2027</a:t>
            </a:r>
            <a:r>
              <a:rPr lang="zh-TW" altLang="en-US" sz="2800" dirty="0"/>
              <a:t> </a:t>
            </a:r>
            <a:r>
              <a:rPr lang="en-US" altLang="zh-TW" sz="2800" dirty="0"/>
              <a:t>from the data</a:t>
            </a:r>
            <a:endParaRPr lang="en-US" sz="2800" dirty="0"/>
          </a:p>
        </p:txBody>
      </p:sp>
      <p:sp>
        <p:nvSpPr>
          <p:cNvPr id="15" name="TextBox 14">
            <a:extLst>
              <a:ext uri="{FF2B5EF4-FFF2-40B4-BE49-F238E27FC236}">
                <a16:creationId xmlns:a16="http://schemas.microsoft.com/office/drawing/2014/main" id="{70BE0CD7-2159-E480-378D-F3A5C0614789}"/>
              </a:ext>
            </a:extLst>
          </p:cNvPr>
          <p:cNvSpPr txBox="1"/>
          <p:nvPr/>
        </p:nvSpPr>
        <p:spPr>
          <a:xfrm>
            <a:off x="4615367" y="6183934"/>
            <a:ext cx="2748543" cy="461665"/>
          </a:xfrm>
          <a:prstGeom prst="rect">
            <a:avLst/>
          </a:prstGeom>
          <a:noFill/>
          <a:ln>
            <a:solidFill>
              <a:srgbClr val="01C53D"/>
            </a:solidFill>
          </a:ln>
        </p:spPr>
        <p:txBody>
          <a:bodyPr wrap="square">
            <a:spAutoFit/>
          </a:bodyPr>
          <a:lstStyle/>
          <a:p>
            <a:r>
              <a:rPr lang="en-US" sz="2400" b="1" dirty="0"/>
              <a:t>20,587rows of data</a:t>
            </a:r>
            <a:endParaRPr lang="en-US" b="1" dirty="0"/>
          </a:p>
        </p:txBody>
      </p:sp>
    </p:spTree>
    <p:extLst>
      <p:ext uri="{BB962C8B-B14F-4D97-AF65-F5344CB8AC3E}">
        <p14:creationId xmlns:p14="http://schemas.microsoft.com/office/powerpoint/2010/main" val="2402309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2E3C5-211B-A7A5-5145-E319C1DA7E97}"/>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E2C7E308-3397-D3F1-BF7C-33289A0B63C4}"/>
              </a:ext>
            </a:extLst>
          </p:cNvPr>
          <p:cNvSpPr/>
          <p:nvPr/>
        </p:nvSpPr>
        <p:spPr>
          <a:xfrm>
            <a:off x="0" y="1003915"/>
            <a:ext cx="12192000" cy="3337560"/>
          </a:xfrm>
          <a:prstGeom prst="rect">
            <a:avLst/>
          </a:prstGeom>
          <a:solidFill>
            <a:srgbClr val="01C5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EDAFBAD-A21C-FA0F-47A1-E3EF8092D8EF}"/>
              </a:ext>
            </a:extLst>
          </p:cNvPr>
          <p:cNvPicPr>
            <a:picLocks noChangeAspect="1"/>
          </p:cNvPicPr>
          <p:nvPr/>
        </p:nvPicPr>
        <p:blipFill>
          <a:blip r:embed="rId3"/>
          <a:stretch>
            <a:fillRect/>
          </a:stretch>
        </p:blipFill>
        <p:spPr>
          <a:xfrm>
            <a:off x="11188708" y="6464807"/>
            <a:ext cx="869180" cy="216753"/>
          </a:xfrm>
          <a:prstGeom prst="rect">
            <a:avLst/>
          </a:prstGeom>
        </p:spPr>
      </p:pic>
      <p:sp>
        <p:nvSpPr>
          <p:cNvPr id="7" name="Rectangle 6">
            <a:extLst>
              <a:ext uri="{FF2B5EF4-FFF2-40B4-BE49-F238E27FC236}">
                <a16:creationId xmlns:a16="http://schemas.microsoft.com/office/drawing/2014/main" id="{9DE47EF9-BFC4-6E5D-E069-8197E2861402}"/>
              </a:ext>
            </a:extLst>
          </p:cNvPr>
          <p:cNvSpPr/>
          <p:nvPr/>
        </p:nvSpPr>
        <p:spPr>
          <a:xfrm>
            <a:off x="0" y="137160"/>
            <a:ext cx="3163824" cy="14630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BF55E28-AC57-392B-E4CB-5DE1B0531DAD}"/>
              </a:ext>
            </a:extLst>
          </p:cNvPr>
          <p:cNvSpPr/>
          <p:nvPr/>
        </p:nvSpPr>
        <p:spPr>
          <a:xfrm>
            <a:off x="4443984" y="3838555"/>
            <a:ext cx="3108960" cy="4846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D073C4F-8FB2-124D-F73C-1D9CD813A2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81117"/>
            <a:ext cx="12192000" cy="6858000"/>
          </a:xfrm>
          <a:prstGeom prst="rect">
            <a:avLst/>
          </a:prstGeom>
        </p:spPr>
      </p:pic>
      <p:sp>
        <p:nvSpPr>
          <p:cNvPr id="9" name="TextBox 8">
            <a:extLst>
              <a:ext uri="{FF2B5EF4-FFF2-40B4-BE49-F238E27FC236}">
                <a16:creationId xmlns:a16="http://schemas.microsoft.com/office/drawing/2014/main" id="{61AD38A1-8F3D-ED03-7456-58CF0690AE8B}"/>
              </a:ext>
            </a:extLst>
          </p:cNvPr>
          <p:cNvSpPr txBox="1"/>
          <p:nvPr/>
        </p:nvSpPr>
        <p:spPr>
          <a:xfrm>
            <a:off x="5332865" y="5297309"/>
            <a:ext cx="1331198" cy="707886"/>
          </a:xfrm>
          <a:prstGeom prst="rect">
            <a:avLst/>
          </a:prstGeom>
          <a:noFill/>
        </p:spPr>
        <p:txBody>
          <a:bodyPr wrap="none" rtlCol="0">
            <a:spAutoFit/>
          </a:bodyPr>
          <a:lstStyle/>
          <a:p>
            <a:r>
              <a:rPr lang="en-US" altLang="zh-TW" sz="4000" b="1" dirty="0">
                <a:latin typeface="Arial Black" panose="020B0A04020102020204" pitchFamily="34" charset="0"/>
              </a:rPr>
              <a:t>EDA</a:t>
            </a:r>
            <a:endParaRPr lang="en-US" altLang="zh-TW" sz="3200" b="1" dirty="0">
              <a:latin typeface="Arial Black" panose="020B0A04020102020204" pitchFamily="34" charset="0"/>
            </a:endParaRPr>
          </a:p>
        </p:txBody>
      </p:sp>
    </p:spTree>
    <p:extLst>
      <p:ext uri="{BB962C8B-B14F-4D97-AF65-F5344CB8AC3E}">
        <p14:creationId xmlns:p14="http://schemas.microsoft.com/office/powerpoint/2010/main" val="830149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F58943-41B0-6433-58A4-49598D4F031F}"/>
              </a:ext>
            </a:extLst>
          </p:cNvPr>
          <p:cNvSpPr txBox="1">
            <a:spLocks/>
          </p:cNvSpPr>
          <p:nvPr/>
        </p:nvSpPr>
        <p:spPr>
          <a:xfrm>
            <a:off x="680315" y="3988593"/>
            <a:ext cx="4406368" cy="2241377"/>
          </a:xfrm>
          <a:prstGeom prst="rect">
            <a:avLst/>
          </a:prstGeom>
          <a:noFill/>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n-US" altLang="zh-TW" sz="13800" b="1" dirty="0">
                <a:solidFill>
                  <a:srgbClr val="01C53D"/>
                </a:solidFill>
                <a:effectLst>
                  <a:outerShdw blurRad="38100" dist="38100" dir="2700000" algn="tl">
                    <a:srgbClr val="000000">
                      <a:alpha val="43137"/>
                    </a:srgbClr>
                  </a:outerShdw>
                </a:effectLst>
                <a:latin typeface="+mn-lt"/>
              </a:rPr>
              <a:t>920</a:t>
            </a:r>
          </a:p>
        </p:txBody>
      </p:sp>
      <p:sp>
        <p:nvSpPr>
          <p:cNvPr id="6" name="Title 1">
            <a:extLst>
              <a:ext uri="{FF2B5EF4-FFF2-40B4-BE49-F238E27FC236}">
                <a16:creationId xmlns:a16="http://schemas.microsoft.com/office/drawing/2014/main" id="{3C31CD27-874A-DF77-0242-E87D49564E44}"/>
              </a:ext>
            </a:extLst>
          </p:cNvPr>
          <p:cNvSpPr>
            <a:spLocks noGrp="1"/>
          </p:cNvSpPr>
          <p:nvPr>
            <p:ph type="title"/>
          </p:nvPr>
        </p:nvSpPr>
        <p:spPr>
          <a:xfrm>
            <a:off x="1106923" y="392291"/>
            <a:ext cx="9108996" cy="2241377"/>
          </a:xfrm>
        </p:spPr>
        <p:txBody>
          <a:bodyPr>
            <a:normAutofit/>
          </a:bodyPr>
          <a:lstStyle/>
          <a:p>
            <a:pPr algn="ctr"/>
            <a:r>
              <a:rPr lang="en-US" altLang="zh-TW" sz="8000" b="1" dirty="0">
                <a:latin typeface="+mn-lt"/>
              </a:rPr>
              <a:t>Historical Insights</a:t>
            </a:r>
            <a:endParaRPr lang="en-US" sz="8000" b="1" dirty="0">
              <a:latin typeface="+mn-lt"/>
            </a:endParaRPr>
          </a:p>
        </p:txBody>
      </p:sp>
      <p:sp>
        <p:nvSpPr>
          <p:cNvPr id="8" name="Title 1">
            <a:extLst>
              <a:ext uri="{FF2B5EF4-FFF2-40B4-BE49-F238E27FC236}">
                <a16:creationId xmlns:a16="http://schemas.microsoft.com/office/drawing/2014/main" id="{CD93583A-7744-2F9A-C29E-39D4AC489F47}"/>
              </a:ext>
            </a:extLst>
          </p:cNvPr>
          <p:cNvSpPr txBox="1">
            <a:spLocks/>
          </p:cNvSpPr>
          <p:nvPr/>
        </p:nvSpPr>
        <p:spPr>
          <a:xfrm>
            <a:off x="5894291" y="2769543"/>
            <a:ext cx="5592430" cy="1710454"/>
          </a:xfrm>
          <a:prstGeom prst="rect">
            <a:avLst/>
          </a:prstGeom>
          <a:no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altLang="zh-TW" sz="4100" b="1" dirty="0">
                <a:latin typeface="+mn-lt"/>
              </a:rPr>
              <a:t>Total Shipment Quantity</a:t>
            </a:r>
            <a:r>
              <a:rPr lang="zh-TW" altLang="en-US" sz="4100" b="1" dirty="0">
                <a:latin typeface="+mn-lt"/>
              </a:rPr>
              <a:t> </a:t>
            </a:r>
            <a:endParaRPr lang="en-US" altLang="zh-TW" sz="4100" b="1" dirty="0">
              <a:latin typeface="+mn-lt"/>
            </a:endParaRPr>
          </a:p>
        </p:txBody>
      </p:sp>
      <p:sp>
        <p:nvSpPr>
          <p:cNvPr id="9" name="Title 1">
            <a:extLst>
              <a:ext uri="{FF2B5EF4-FFF2-40B4-BE49-F238E27FC236}">
                <a16:creationId xmlns:a16="http://schemas.microsoft.com/office/drawing/2014/main" id="{3190037B-3598-1490-CCD7-77A71AB96863}"/>
              </a:ext>
            </a:extLst>
          </p:cNvPr>
          <p:cNvSpPr txBox="1">
            <a:spLocks/>
          </p:cNvSpPr>
          <p:nvPr/>
        </p:nvSpPr>
        <p:spPr>
          <a:xfrm>
            <a:off x="955372" y="2994727"/>
            <a:ext cx="3856253" cy="1325563"/>
          </a:xfrm>
          <a:prstGeom prst="rect">
            <a:avLst/>
          </a:prstGeom>
          <a:noFill/>
          <a:ln>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altLang="zh-TW" b="1" dirty="0">
                <a:latin typeface="+mn-lt"/>
              </a:rPr>
              <a:t>Total Material ID</a:t>
            </a:r>
          </a:p>
        </p:txBody>
      </p:sp>
      <p:sp>
        <p:nvSpPr>
          <p:cNvPr id="7" name="Rectangle: Rounded Corners 6">
            <a:extLst>
              <a:ext uri="{FF2B5EF4-FFF2-40B4-BE49-F238E27FC236}">
                <a16:creationId xmlns:a16="http://schemas.microsoft.com/office/drawing/2014/main" id="{B50750B4-02A4-9AD9-FCBC-84577B69D773}"/>
              </a:ext>
            </a:extLst>
          </p:cNvPr>
          <p:cNvSpPr/>
          <p:nvPr/>
        </p:nvSpPr>
        <p:spPr>
          <a:xfrm rot="5400000" flipH="1">
            <a:off x="5644847" y="-907813"/>
            <a:ext cx="91531" cy="5999788"/>
          </a:xfrm>
          <a:prstGeom prst="roundRect">
            <a:avLst>
              <a:gd name="adj" fmla="val 0"/>
            </a:avLst>
          </a:prstGeom>
          <a:solidFill>
            <a:srgbClr val="01C5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t> </a:t>
            </a:r>
            <a:endParaRPr lang="en-US" dirty="0"/>
          </a:p>
        </p:txBody>
      </p:sp>
      <p:sp>
        <p:nvSpPr>
          <p:cNvPr id="11" name="Title 1">
            <a:extLst>
              <a:ext uri="{FF2B5EF4-FFF2-40B4-BE49-F238E27FC236}">
                <a16:creationId xmlns:a16="http://schemas.microsoft.com/office/drawing/2014/main" id="{2C600117-2461-8FDC-7EF1-BB1C911AD59C}"/>
              </a:ext>
            </a:extLst>
          </p:cNvPr>
          <p:cNvSpPr txBox="1">
            <a:spLocks/>
          </p:cNvSpPr>
          <p:nvPr/>
        </p:nvSpPr>
        <p:spPr>
          <a:xfrm>
            <a:off x="5661421" y="4155693"/>
            <a:ext cx="6643993" cy="1710454"/>
          </a:xfrm>
          <a:prstGeom prst="rect">
            <a:avLst/>
          </a:prstGeom>
          <a:no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altLang="zh-TW" sz="12800" b="1" dirty="0">
                <a:solidFill>
                  <a:srgbClr val="01C53D"/>
                </a:solidFill>
                <a:effectLst>
                  <a:outerShdw blurRad="38100" dist="38100" dir="2700000" algn="tl">
                    <a:srgbClr val="000000">
                      <a:alpha val="43137"/>
                    </a:srgbClr>
                  </a:outerShdw>
                </a:effectLst>
                <a:latin typeface="+mn-lt"/>
              </a:rPr>
              <a:t>67.84</a:t>
            </a:r>
            <a:r>
              <a:rPr lang="zh-TW" altLang="en-US" sz="12800" b="1" dirty="0">
                <a:solidFill>
                  <a:srgbClr val="01C53D"/>
                </a:solidFill>
                <a:effectLst>
                  <a:outerShdw blurRad="38100" dist="38100" dir="2700000" algn="tl">
                    <a:srgbClr val="000000">
                      <a:alpha val="43137"/>
                    </a:srgbClr>
                  </a:outerShdw>
                </a:effectLst>
                <a:latin typeface="+mn-lt"/>
              </a:rPr>
              <a:t> </a:t>
            </a:r>
            <a:r>
              <a:rPr lang="en-US" altLang="zh-TW" sz="12800" b="1" dirty="0">
                <a:solidFill>
                  <a:srgbClr val="01C53D"/>
                </a:solidFill>
                <a:effectLst>
                  <a:outerShdw blurRad="38100" dist="38100" dir="2700000" algn="tl">
                    <a:srgbClr val="000000">
                      <a:alpha val="43137"/>
                    </a:srgbClr>
                  </a:outerShdw>
                </a:effectLst>
                <a:latin typeface="+mn-lt"/>
              </a:rPr>
              <a:t>M</a:t>
            </a:r>
          </a:p>
        </p:txBody>
      </p:sp>
      <p:sp>
        <p:nvSpPr>
          <p:cNvPr id="12" name="Rectangle: Rounded Corners 11">
            <a:extLst>
              <a:ext uri="{FF2B5EF4-FFF2-40B4-BE49-F238E27FC236}">
                <a16:creationId xmlns:a16="http://schemas.microsoft.com/office/drawing/2014/main" id="{E8EA32A2-C9CD-73E7-C6C5-0CEDA004AC71}"/>
              </a:ext>
            </a:extLst>
          </p:cNvPr>
          <p:cNvSpPr/>
          <p:nvPr/>
        </p:nvSpPr>
        <p:spPr>
          <a:xfrm rot="10800000" flipH="1">
            <a:off x="5234758" y="3267731"/>
            <a:ext cx="45719" cy="2812938"/>
          </a:xfrm>
          <a:prstGeom prst="roundRect">
            <a:avLst>
              <a:gd name="adj" fmla="val 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t> </a:t>
            </a:r>
            <a:endParaRPr lang="en-US" dirty="0"/>
          </a:p>
        </p:txBody>
      </p:sp>
      <p:sp>
        <p:nvSpPr>
          <p:cNvPr id="13" name="TextBox 12">
            <a:extLst>
              <a:ext uri="{FF2B5EF4-FFF2-40B4-BE49-F238E27FC236}">
                <a16:creationId xmlns:a16="http://schemas.microsoft.com/office/drawing/2014/main" id="{98816D2C-0C90-3A6D-D4BD-29B89B1A7C30}"/>
              </a:ext>
            </a:extLst>
          </p:cNvPr>
          <p:cNvSpPr txBox="1"/>
          <p:nvPr/>
        </p:nvSpPr>
        <p:spPr>
          <a:xfrm>
            <a:off x="8690506" y="6265654"/>
            <a:ext cx="3315588" cy="400110"/>
          </a:xfrm>
          <a:prstGeom prst="rect">
            <a:avLst/>
          </a:prstGeom>
          <a:noFill/>
        </p:spPr>
        <p:txBody>
          <a:bodyPr wrap="none" rtlCol="0">
            <a:spAutoFit/>
          </a:bodyPr>
          <a:lstStyle/>
          <a:p>
            <a:r>
              <a:rPr lang="en-US" sz="2000" b="1" dirty="0"/>
              <a:t>Year of data used: 2023~2024</a:t>
            </a:r>
          </a:p>
        </p:txBody>
      </p:sp>
    </p:spTree>
    <p:extLst>
      <p:ext uri="{BB962C8B-B14F-4D97-AF65-F5344CB8AC3E}">
        <p14:creationId xmlns:p14="http://schemas.microsoft.com/office/powerpoint/2010/main" val="97355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9726</TotalTime>
  <Words>1686</Words>
  <Application>Microsoft Office PowerPoint</Application>
  <PresentationFormat>Widescreen</PresentationFormat>
  <Paragraphs>199</Paragraphs>
  <Slides>30</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Aharoni</vt:lpstr>
      <vt:lpstr>Arial</vt:lpstr>
      <vt:lpstr>Arial Black</vt:lpstr>
      <vt:lpstr>Calibri</vt:lpstr>
      <vt:lpstr>Calibri Light</vt:lpstr>
      <vt:lpstr>Courier New</vt:lpstr>
      <vt:lpstr>Office Theme</vt:lpstr>
      <vt:lpstr>Demand Forecasting in Supply Chain</vt:lpstr>
      <vt:lpstr>PowerPoint Presentation</vt:lpstr>
      <vt:lpstr>Problem Statement</vt:lpstr>
      <vt:lpstr>Project Scope</vt:lpstr>
      <vt:lpstr>Business Values This project enhances demand forecasting accuracy, reduces inventory imbalances, and improves overall supply chain efficiency. </vt:lpstr>
      <vt:lpstr>Assumptions</vt:lpstr>
      <vt:lpstr>Data Preparation Summary</vt:lpstr>
      <vt:lpstr>PowerPoint Presentation</vt:lpstr>
      <vt:lpstr>Historical Insights</vt:lpstr>
      <vt:lpstr>Historical Insights</vt:lpstr>
      <vt:lpstr>PowerPoint Presentation</vt:lpstr>
      <vt:lpstr>PowerPoint Presentation</vt:lpstr>
      <vt:lpstr>Forecast Insights</vt:lpstr>
      <vt:lpstr>Forecast Insights</vt:lpstr>
      <vt:lpstr>PowerPoint Presentation</vt:lpstr>
      <vt:lpstr>Exponential Smoothing</vt:lpstr>
      <vt:lpstr>PowerPoint Presentation</vt:lpstr>
      <vt:lpstr>PowerPoint Presentation</vt:lpstr>
      <vt:lpstr>PowerPoint Presentation</vt:lpstr>
      <vt:lpstr>Shipment Forecast Overview (Jan-May 2025)</vt:lpstr>
      <vt:lpstr>PowerPoint Presentation</vt:lpstr>
      <vt:lpstr>Demand Forecast Evaluation by Customer</vt:lpstr>
      <vt:lpstr>PowerPoint Presentation</vt:lpstr>
      <vt:lpstr>PowerPoint Presentation</vt:lpstr>
      <vt:lpstr>Using NASDAQ Data in Avnet's Forecasting</vt:lpstr>
      <vt:lpstr>Evaluating NASDAQ’s Impact on Demand</vt:lpstr>
      <vt:lpstr>Why We Looked Deeper Into Market Trends</vt:lpstr>
      <vt:lpstr>Smoothed Trend Analysis:  Avnet Demand vs. NASDAQ (2024) </vt:lpstr>
      <vt:lpstr>Forecast vs. NASDAQ-Adjusted Demand:  A Comparative View</vt:lpstr>
      <vt:lpstr>Scenario-Based Demand Forecasting Using NASDAQ Sensitivity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昱瑾 陳</dc:creator>
  <cp:lastModifiedBy>昱瑾 陳</cp:lastModifiedBy>
  <cp:revision>64</cp:revision>
  <dcterms:created xsi:type="dcterms:W3CDTF">2025-01-28T03:46:14Z</dcterms:created>
  <dcterms:modified xsi:type="dcterms:W3CDTF">2025-04-24T22:09:38Z</dcterms:modified>
</cp:coreProperties>
</file>